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387" r:id="rId2"/>
    <p:sldId id="337" r:id="rId3"/>
    <p:sldId id="382" r:id="rId4"/>
    <p:sldId id="424" r:id="rId5"/>
    <p:sldId id="425" r:id="rId6"/>
    <p:sldId id="423" r:id="rId7"/>
    <p:sldId id="426" r:id="rId8"/>
    <p:sldId id="432" r:id="rId9"/>
    <p:sldId id="429" r:id="rId10"/>
    <p:sldId id="430" r:id="rId11"/>
    <p:sldId id="433" r:id="rId12"/>
    <p:sldId id="431" r:id="rId13"/>
    <p:sldId id="434" r:id="rId14"/>
  </p:sldIdLst>
  <p:sldSz cx="6858000" cy="9906000" type="A4"/>
  <p:notesSz cx="7104063" cy="10234613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ahoma" panose="020B0604030504040204" pitchFamily="34" charset="0"/>
      <p:regular r:id="rId21"/>
      <p:bold r:id="rId22"/>
    </p:embeddedFont>
    <p:embeddedFont>
      <p:font typeface="맑은 고딕" panose="020B0503020000020004" pitchFamily="50" charset="-127"/>
      <p:regular r:id="rId23"/>
      <p:bold r:id="rId24"/>
    </p:embeddedFont>
    <p:embeddedFont>
      <p:font typeface="나눔고딕 ExtraBold" panose="020D0904000000000000" pitchFamily="50" charset="-127"/>
      <p:bold r:id="rId25"/>
    </p:embeddedFont>
    <p:embeddedFont>
      <p:font typeface="KoPub돋움체 Bold" panose="02020603020101020101" pitchFamily="18" charset="-127"/>
      <p:regular r:id="rId26"/>
      <p:bold r:id="rId27"/>
    </p:embeddedFont>
    <p:embeddedFont>
      <p:font typeface="KoPub돋움체 Medium" panose="02020603020101020101" pitchFamily="18" charset="-127"/>
      <p:regular r:id="rId28"/>
    </p:embeddedFont>
    <p:embeddedFont>
      <p:font typeface="나눔고딕" panose="020D0604000000000000" pitchFamily="50" charset="-127"/>
      <p:regular r:id="rId29"/>
      <p:bold r:id="rId3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6" userDrawn="1">
          <p15:clr>
            <a:srgbClr val="A4A3A4"/>
          </p15:clr>
        </p15:guide>
        <p15:guide id="2" pos="164" userDrawn="1">
          <p15:clr>
            <a:srgbClr val="A4A3A4"/>
          </p15:clr>
        </p15:guide>
        <p15:guide id="3" orient="horz" pos="3120" userDrawn="1">
          <p15:clr>
            <a:srgbClr val="A4A3A4"/>
          </p15:clr>
        </p15:guide>
        <p15:guide id="4" pos="4155" userDrawn="1">
          <p15:clr>
            <a:srgbClr val="A4A3A4"/>
          </p15:clr>
        </p15:guide>
        <p15:guide id="5" pos="2160" userDrawn="1">
          <p15:clr>
            <a:srgbClr val="A4A3A4"/>
          </p15:clr>
        </p15:guide>
        <p15:guide id="6" orient="horz" pos="59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ccsmle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4966BE"/>
    <a:srgbClr val="F0F0F0"/>
    <a:srgbClr val="F8F8FA"/>
    <a:srgbClr val="ECF2F6"/>
    <a:srgbClr val="A3A3A3"/>
    <a:srgbClr val="889DD5"/>
    <a:srgbClr val="FF1111"/>
    <a:srgbClr val="0E3192"/>
    <a:srgbClr val="C2C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84" autoAdjust="0"/>
    <p:restoredTop sz="96318" autoAdjust="0"/>
  </p:normalViewPr>
  <p:slideViewPr>
    <p:cSldViewPr snapToGrid="0">
      <p:cViewPr>
        <p:scale>
          <a:sx n="125" d="100"/>
          <a:sy n="125" d="100"/>
        </p:scale>
        <p:origin x="5064" y="-653"/>
      </p:cViewPr>
      <p:guideLst>
        <p:guide orient="horz" pos="716"/>
        <p:guide pos="164"/>
        <p:guide orient="horz" pos="3120"/>
        <p:guide pos="4155"/>
        <p:guide pos="2160"/>
        <p:guide orient="horz" pos="59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83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35C43D8C-BFDD-4129-AFDF-620ABF072764}" type="datetimeFigureOut">
              <a:rPr lang="ko-KR" altLang="en-US" smtClean="0"/>
              <a:t>2024-01-10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7E863733-EDF4-4798-8220-2708E95057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1067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EE46A4C6-6077-48A4-A46B-1E2AF050E74A}" type="datetimeFigureOut">
              <a:rPr lang="ko-KR" altLang="en-US" smtClean="0"/>
              <a:t>2024-01-10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55850" y="1279525"/>
            <a:ext cx="23923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ADE10F32-3C33-4796-9ED3-BA6E527D2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836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" y="0"/>
            <a:ext cx="6849219" cy="9906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74" y="342673"/>
            <a:ext cx="2085097" cy="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55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" y="0"/>
            <a:ext cx="6849219" cy="9906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874" y="3481290"/>
            <a:ext cx="2085097" cy="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6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26"/>
            <a:ext cx="6858000" cy="989134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966" y="427113"/>
            <a:ext cx="2519808" cy="37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" y="0"/>
            <a:ext cx="6855561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20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) 콘텐츠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" y="0"/>
            <a:ext cx="6855561" cy="9906000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 userDrawn="1"/>
        </p:nvSpPr>
        <p:spPr>
          <a:xfrm>
            <a:off x="298862" y="1346224"/>
            <a:ext cx="6336475" cy="336271"/>
          </a:xfrm>
          <a:prstGeom prst="roundRect">
            <a:avLst/>
          </a:prstGeom>
          <a:solidFill>
            <a:srgbClr val="638BC7">
              <a:alpha val="11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anchor="ctr"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41400" latinLnBrk="0">
              <a:defRPr/>
            </a:pPr>
            <a:r>
              <a:rPr kumimoji="0" lang="ko-KR" altLang="en-US" sz="1100" dirty="0">
                <a:solidFill>
                  <a:schemeClr val="tx1"/>
                </a:solidFill>
                <a:latin typeface="나눔고딕 ExtraBold" pitchFamily="50" charset="-127"/>
                <a:ea typeface="나눔고딕 ExtraBold" pitchFamily="50" charset="-127"/>
              </a:rPr>
              <a:t> </a:t>
            </a: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45" y="1246015"/>
            <a:ext cx="482625" cy="482625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4964779" y="124951"/>
            <a:ext cx="1806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국가연구자정보시스템</a:t>
            </a:r>
            <a:endParaRPr lang="ko-KR" altLang="en-US" sz="140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129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2193" r="65984" b="92291"/>
          <a:stretch/>
        </p:blipFill>
        <p:spPr>
          <a:xfrm>
            <a:off x="5172034" y="9597943"/>
            <a:ext cx="1468166" cy="227216"/>
          </a:xfrm>
          <a:prstGeom prst="rect">
            <a:avLst/>
          </a:prstGeom>
        </p:spPr>
      </p:pic>
      <p:cxnSp>
        <p:nvCxnSpPr>
          <p:cNvPr id="8" name="직선 연결선 7"/>
          <p:cNvCxnSpPr/>
          <p:nvPr userDrawn="1"/>
        </p:nvCxnSpPr>
        <p:spPr>
          <a:xfrm>
            <a:off x="217800" y="9504951"/>
            <a:ext cx="642240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3"/>
          <p:cNvSpPr txBox="1">
            <a:spLocks noChangeArrowheads="1"/>
          </p:cNvSpPr>
          <p:nvPr userDrawn="1"/>
        </p:nvSpPr>
        <p:spPr>
          <a:xfrm>
            <a:off x="2750344" y="9584706"/>
            <a:ext cx="1357313" cy="252810"/>
          </a:xfrm>
          <a:prstGeom prst="rect">
            <a:avLst/>
          </a:prstGeom>
          <a:ln>
            <a:solidFill>
              <a:schemeClr val="tx2">
                <a:lumMod val="75000"/>
                <a:alpha val="0"/>
              </a:schemeClr>
            </a:solidFill>
          </a:ln>
        </p:spPr>
        <p:txBody>
          <a:bodyPr lIns="0" tIns="36000" rIns="0" bIns="36000"/>
          <a:lstStyle>
            <a:lvl1pPr algn="r">
              <a:defRPr sz="1050">
                <a:latin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fld id="{2EA63AE9-C3BB-4703-BA16-DDA88F60CCD9}" type="slidenum">
              <a:rPr lang="en-US" altLang="ko-KR" sz="1000" b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en-US" altLang="ko-KR" sz="9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17800" y="9597816"/>
            <a:ext cx="2757048" cy="226591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r>
              <a:rPr lang="en-US" altLang="ko-KR" sz="10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[</a:t>
            </a:r>
            <a:r>
              <a:rPr lang="ko-KR" altLang="en-US" sz="10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국가연구자정보시스템</a:t>
            </a:r>
            <a:r>
              <a:rPr lang="en-US" altLang="ko-KR" sz="10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] </a:t>
            </a:r>
            <a:r>
              <a:rPr lang="ko-KR" altLang="en-US" sz="10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사용자 매뉴얼</a:t>
            </a:r>
          </a:p>
        </p:txBody>
      </p:sp>
    </p:spTree>
    <p:extLst>
      <p:ext uri="{BB962C8B-B14F-4D97-AF65-F5344CB8AC3E}">
        <p14:creationId xmlns:p14="http://schemas.microsoft.com/office/powerpoint/2010/main" val="3679134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53" r:id="rId4"/>
    <p:sldLayoutId id="2147483654" r:id="rId5"/>
  </p:sldLayoutIdLst>
  <p:hf hd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73" y="2662413"/>
            <a:ext cx="2590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2024 </a:t>
            </a:r>
            <a:r>
              <a:rPr lang="ko-KR" altLang="en-US" sz="16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사용자매뉴얼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91099"/>
              </p:ext>
            </p:extLst>
          </p:nvPr>
        </p:nvGraphicFramePr>
        <p:xfrm>
          <a:off x="521829" y="8835079"/>
          <a:ext cx="5814342" cy="760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0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0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02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회원가입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연구자 전환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25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91166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4273" y="1534447"/>
            <a:ext cx="5478298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8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IRIS </a:t>
            </a:r>
            <a:r>
              <a:rPr lang="ko-KR" altLang="en-US" sz="28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 및 연구자전환</a:t>
            </a:r>
            <a:endParaRPr lang="en-US" altLang="ko-KR" sz="2800" dirty="0">
              <a:ln>
                <a:solidFill>
                  <a:schemeClr val="accent1">
                    <a:alpha val="0"/>
                  </a:schemeClr>
                </a:solidFill>
              </a:ln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7209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5585931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IRIS 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홈페이지에서 배너를 클릭하여 국가연구자정보시스템으로 이동합니다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국가연구자정보시스템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84064"/>
              </p:ext>
            </p:extLst>
          </p:nvPr>
        </p:nvGraphicFramePr>
        <p:xfrm>
          <a:off x="229392" y="7901569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국가연구자정보시스템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클릭 후 국가연구자정보시스템으로 이동합니다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5" name="그림 14">
            <a:extLst>
              <a:ext uri="{FF2B5EF4-FFF2-40B4-BE49-F238E27FC236}">
                <a16:creationId xmlns:a16="http://schemas.microsoft.com/office/drawing/2014/main" id="{F998AB9B-1B58-4B5C-9747-E2FB30CA2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8" y="3159759"/>
            <a:ext cx="6283636" cy="3681176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821D5A27-9468-41EB-8383-411989A5B948}"/>
              </a:ext>
            </a:extLst>
          </p:cNvPr>
          <p:cNvSpPr/>
          <p:nvPr/>
        </p:nvSpPr>
        <p:spPr>
          <a:xfrm>
            <a:off x="307849" y="3145077"/>
            <a:ext cx="667754" cy="178685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265E2641-F3CB-4E4E-9526-BE8D1F102D34}"/>
              </a:ext>
            </a:extLst>
          </p:cNvPr>
          <p:cNvSpPr/>
          <p:nvPr/>
        </p:nvSpPr>
        <p:spPr>
          <a:xfrm>
            <a:off x="5856786" y="5667384"/>
            <a:ext cx="590197" cy="62140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97DE6435-8968-43BB-A67A-87A756DD60D2}"/>
              </a:ext>
            </a:extLst>
          </p:cNvPr>
          <p:cNvSpPr/>
          <p:nvPr/>
        </p:nvSpPr>
        <p:spPr>
          <a:xfrm>
            <a:off x="870362" y="3048339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725C314-44A8-42BB-93FD-71742A12EFE8}"/>
              </a:ext>
            </a:extLst>
          </p:cNvPr>
          <p:cNvSpPr/>
          <p:nvPr/>
        </p:nvSpPr>
        <p:spPr>
          <a:xfrm>
            <a:off x="5775726" y="5566233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연구자 전환</a:t>
            </a:r>
            <a:endParaRPr lang="ko-KR" altLang="en-US" sz="280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5318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5585931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국가연구자정보시스템 </a:t>
            </a:r>
            <a:r>
              <a:rPr lang="ko-KR" altLang="en-US" sz="1050" dirty="0" err="1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연구자정보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전환 동의 화면입니다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2) </a:t>
            </a:r>
            <a:r>
              <a:rPr lang="ko-KR" altLang="en-US" sz="1300" dirty="0" err="1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연구자정보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전환 동의 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24109"/>
              </p:ext>
            </p:extLst>
          </p:nvPr>
        </p:nvGraphicFramePr>
        <p:xfrm>
          <a:off x="229392" y="7901569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개인정보 수집 이용 동의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및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개인정보 제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자 제공 및 활용 동의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약관에 체크 후 동의 버튼을 클릭합니다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D037E609-5778-4C44-A69B-DF9A6B68AD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56"/>
          <a:stretch/>
        </p:blipFill>
        <p:spPr>
          <a:xfrm>
            <a:off x="581565" y="2374311"/>
            <a:ext cx="5687155" cy="5235596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5A9D1C1C-6BD5-437E-9940-70AF393B70EE}"/>
              </a:ext>
            </a:extLst>
          </p:cNvPr>
          <p:cNvSpPr/>
          <p:nvPr/>
        </p:nvSpPr>
        <p:spPr>
          <a:xfrm>
            <a:off x="578579" y="2572626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BD5A801-8C83-46F7-AECF-B4C9D62896FF}"/>
              </a:ext>
            </a:extLst>
          </p:cNvPr>
          <p:cNvSpPr/>
          <p:nvPr/>
        </p:nvSpPr>
        <p:spPr>
          <a:xfrm>
            <a:off x="758579" y="3263647"/>
            <a:ext cx="1114387" cy="20752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F954847-061C-45F1-8737-B5047DD5C4FE}"/>
              </a:ext>
            </a:extLst>
          </p:cNvPr>
          <p:cNvSpPr/>
          <p:nvPr/>
        </p:nvSpPr>
        <p:spPr>
          <a:xfrm>
            <a:off x="5420360" y="7137188"/>
            <a:ext cx="919117" cy="213262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0EEBA7A5-9083-4984-BAB8-3B252980B77C}"/>
              </a:ext>
            </a:extLst>
          </p:cNvPr>
          <p:cNvSpPr/>
          <p:nvPr/>
        </p:nvSpPr>
        <p:spPr>
          <a:xfrm>
            <a:off x="5328867" y="7034360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연구자 전환</a:t>
            </a:r>
            <a:endParaRPr lang="ko-KR" altLang="en-US" sz="280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BD5A801-8C83-46F7-AECF-B4C9D62896FF}"/>
              </a:ext>
            </a:extLst>
          </p:cNvPr>
          <p:cNvSpPr/>
          <p:nvPr/>
        </p:nvSpPr>
        <p:spPr>
          <a:xfrm>
            <a:off x="758579" y="5123961"/>
            <a:ext cx="1390896" cy="20752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13583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국가연구자번호 생성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2608" y="1787007"/>
            <a:ext cx="6336000" cy="555775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국가연구자정보시스템 최초 접속 시 </a:t>
            </a:r>
            <a:r>
              <a:rPr lang="ko-KR" altLang="en-US" sz="1050" dirty="0" err="1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국가연구자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전환 등록페이지가 나타납니다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소개사항과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개인정보 공개 범위를 선택 후 저장하면 국가연구자로 전환되며 국가연구자번호가 자동 생성됩니다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 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241935" y="2554225"/>
            <a:ext cx="6377450" cy="4968240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09246"/>
              </p:ext>
            </p:extLst>
          </p:nvPr>
        </p:nvGraphicFramePr>
        <p:xfrm>
          <a:off x="229392" y="7715305"/>
          <a:ext cx="6399216" cy="17567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연구자 소개 사항을 입력합니다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(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필요시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개인정보 공개 범위를 설정합니다</a:t>
                      </a:r>
                      <a:r>
                        <a:rPr lang="en-US" altLang="ko-KR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.(</a:t>
                      </a:r>
                      <a:r>
                        <a:rPr lang="ko-KR" altLang="en-US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부분공개 또는 전체 공개만 다른 연구자를 검색할 수 있습니다</a:t>
                      </a:r>
                      <a:r>
                        <a:rPr lang="en-US" altLang="ko-KR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.)</a:t>
                      </a:r>
                      <a:r>
                        <a:rPr lang="ko-KR" altLang="en-US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endParaRPr lang="en-US" altLang="ko-KR" sz="1050" b="0" baseline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저장을 누르면 국가연구자번호가 생성되며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IRIS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메인 화면 성명 옆</a:t>
                      </a:r>
                      <a:r>
                        <a:rPr lang="ko-KR" altLang="en-US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또는 기본정보화면에서 연구자번호를 조회할 수 있습니다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baseline="0" dirty="0" err="1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국가연구자</a:t>
                      </a:r>
                      <a:r>
                        <a:rPr lang="ko-KR" altLang="en-US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전환에 동의를 해야 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IRIS</a:t>
                      </a:r>
                      <a:r>
                        <a:rPr lang="ko-KR" altLang="en-US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에서 국가연구개발사업에 참여할 수 있습니다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그림 5">
            <a:extLst>
              <a:ext uri="{FF2B5EF4-FFF2-40B4-BE49-F238E27FC236}">
                <a16:creationId xmlns:a16="http://schemas.microsoft.com/office/drawing/2014/main" id="{EE7AD3DE-9FD2-4C73-A739-EEBCFA61B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35" y="2619370"/>
            <a:ext cx="5759391" cy="4765905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FADB15ED-C621-4042-871F-230A3CC5FB9D}"/>
              </a:ext>
            </a:extLst>
          </p:cNvPr>
          <p:cNvSpPr/>
          <p:nvPr/>
        </p:nvSpPr>
        <p:spPr>
          <a:xfrm>
            <a:off x="1515201" y="3660140"/>
            <a:ext cx="4281442" cy="58152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DCF77FD8-9C70-4DF3-8559-25A51D942A62}"/>
              </a:ext>
            </a:extLst>
          </p:cNvPr>
          <p:cNvSpPr/>
          <p:nvPr/>
        </p:nvSpPr>
        <p:spPr>
          <a:xfrm>
            <a:off x="5320599" y="7117106"/>
            <a:ext cx="832227" cy="204190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919EFA4-00C9-4E20-96AD-C0779071882E}"/>
              </a:ext>
            </a:extLst>
          </p:cNvPr>
          <p:cNvSpPr/>
          <p:nvPr/>
        </p:nvSpPr>
        <p:spPr>
          <a:xfrm>
            <a:off x="1515201" y="4664529"/>
            <a:ext cx="4666878" cy="2117271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C70F4E84-2433-4E86-8C7A-418590EF8521}"/>
              </a:ext>
            </a:extLst>
          </p:cNvPr>
          <p:cNvSpPr/>
          <p:nvPr/>
        </p:nvSpPr>
        <p:spPr>
          <a:xfrm>
            <a:off x="1428594" y="4574529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E50C8770-56AE-48AB-8ACD-F3C5ECC74967}"/>
              </a:ext>
            </a:extLst>
          </p:cNvPr>
          <p:cNvSpPr/>
          <p:nvPr/>
        </p:nvSpPr>
        <p:spPr>
          <a:xfrm>
            <a:off x="1425201" y="3543222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7CF3D646-9304-456B-8B9C-200B5C7FBE3C}"/>
              </a:ext>
            </a:extLst>
          </p:cNvPr>
          <p:cNvSpPr/>
          <p:nvPr/>
        </p:nvSpPr>
        <p:spPr>
          <a:xfrm>
            <a:off x="5224503" y="7012473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연구자 전환</a:t>
            </a:r>
            <a:endParaRPr lang="ko-KR" altLang="en-US" sz="280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4844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#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안내사항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2608" y="1787007"/>
            <a:ext cx="6336000" cy="307182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애로사항이 있을 시 아래의 문의처를 참고하여 연락주시기 바랍니다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155933"/>
              </p:ext>
            </p:extLst>
          </p:nvPr>
        </p:nvGraphicFramePr>
        <p:xfrm>
          <a:off x="229392" y="2563448"/>
          <a:ext cx="6399216" cy="1299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문의처</a:t>
                      </a: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IRIS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홈페이지에서 실시간 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챗봇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사용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콜센터 </a:t>
                      </a:r>
                      <a:r>
                        <a:rPr lang="en-US" altLang="ko-KR" sz="1050" b="0" baseline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(1877-2041)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회원가입 및 기관총괄담당자 지정 관련 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NRI </a:t>
                      </a:r>
                      <a:r>
                        <a:rPr lang="ko-KR" altLang="en-US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문의  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nri@kistep.re.kr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sz="28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문의처 안내</a:t>
            </a:r>
            <a:endParaRPr lang="ko-KR" altLang="en-US" sz="280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9149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26295F33-D1DE-4CF0-9975-90E8FF7174F2}"/>
              </a:ext>
            </a:extLst>
          </p:cNvPr>
          <p:cNvSpPr txBox="1"/>
          <p:nvPr/>
        </p:nvSpPr>
        <p:spPr>
          <a:xfrm>
            <a:off x="1802797" y="2393852"/>
            <a:ext cx="3970868" cy="28040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57150" contourW="38100" prstMaterial="matte">
              <a:bevelT w="6350"/>
              <a:contourClr>
                <a:srgbClr val="4160BB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300000"/>
              </a:lnSpc>
              <a:spcBef>
                <a:spcPts val="400"/>
              </a:spcBef>
              <a:buFontTx/>
              <a:buAutoNum type="arabicPeriod"/>
            </a:pPr>
            <a:r>
              <a:rPr lang="ko-KR" altLang="en-US" sz="20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  <a:endParaRPr lang="en-US" altLang="ko-KR" sz="20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514350" indent="-514350">
              <a:lnSpc>
                <a:spcPct val="300000"/>
              </a:lnSpc>
              <a:spcBef>
                <a:spcPts val="400"/>
              </a:spcBef>
              <a:buFontTx/>
              <a:buAutoNum type="arabicPeriod"/>
            </a:pPr>
            <a:r>
              <a:rPr lang="ko-KR" altLang="en-US" sz="20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연구자전환</a:t>
            </a:r>
            <a:endParaRPr lang="en-US" altLang="ko-KR" sz="20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514350" indent="-514350">
              <a:lnSpc>
                <a:spcPct val="300000"/>
              </a:lnSpc>
              <a:spcBef>
                <a:spcPts val="400"/>
              </a:spcBef>
              <a:buFontTx/>
              <a:buAutoNum type="arabicPeriod"/>
            </a:pPr>
            <a:r>
              <a:rPr lang="ko-KR" altLang="en-US" sz="20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문의처 안내</a:t>
            </a:r>
            <a:endParaRPr lang="en-US" altLang="ko-KR" sz="20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191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범부처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통합연구지원시스템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(IRIS)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메인 화면입니다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메인 화면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529721"/>
              </p:ext>
            </p:extLst>
          </p:nvPr>
        </p:nvGraphicFramePr>
        <p:xfrm>
          <a:off x="229392" y="7041595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 err="1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범부처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통합연구지원시스템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메인 화면에서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회원가입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버튼을 클릭 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EB4B89D4-D6C1-4921-8217-8551D435C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48" y="2236035"/>
            <a:ext cx="5803643" cy="4484805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28F88D01-8761-44F7-B821-2011730DC901}"/>
              </a:ext>
            </a:extLst>
          </p:cNvPr>
          <p:cNvSpPr/>
          <p:nvPr/>
        </p:nvSpPr>
        <p:spPr>
          <a:xfrm>
            <a:off x="4816946" y="2209434"/>
            <a:ext cx="334524" cy="183626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9FDE1772-7374-40C4-A931-7A6A7BE1F194}"/>
              </a:ext>
            </a:extLst>
          </p:cNvPr>
          <p:cNvSpPr/>
          <p:nvPr/>
        </p:nvSpPr>
        <p:spPr>
          <a:xfrm>
            <a:off x="4678597" y="2068749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3596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범부처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통합연구지원시스템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(IRIS)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에서는 내국인과 외국인을 구분하여 가입 신청을 받습니다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내국인</a:t>
            </a:r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/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외국인 선택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81406"/>
              </p:ext>
            </p:extLst>
          </p:nvPr>
        </p:nvGraphicFramePr>
        <p:xfrm>
          <a:off x="229392" y="7041595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국적이 대한민국인 경우 내국인으로 선택하고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국적이 외국인 경우 외국인으로 선택합니다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94CC72D-542C-4369-9625-186BA9D1145C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96147FC-8EAA-4EF8-8608-A0A40744D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37" y="2375379"/>
            <a:ext cx="6193805" cy="3632457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8AEEE792-CF20-44E6-B779-0161C368AA0D}"/>
              </a:ext>
            </a:extLst>
          </p:cNvPr>
          <p:cNvSpPr/>
          <p:nvPr/>
        </p:nvSpPr>
        <p:spPr>
          <a:xfrm>
            <a:off x="2484648" y="5342326"/>
            <a:ext cx="950519" cy="26353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BE342757-1552-4995-9107-CB39958645FA}"/>
              </a:ext>
            </a:extLst>
          </p:cNvPr>
          <p:cNvSpPr/>
          <p:nvPr/>
        </p:nvSpPr>
        <p:spPr>
          <a:xfrm>
            <a:off x="2461704" y="5222262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3487218" y="5340319"/>
            <a:ext cx="950519" cy="26353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4BA46614-F473-4BCB-A23B-632F021CBB6B}"/>
              </a:ext>
            </a:extLst>
          </p:cNvPr>
          <p:cNvSpPr/>
          <p:nvPr/>
        </p:nvSpPr>
        <p:spPr>
          <a:xfrm>
            <a:off x="3468930" y="5222262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0507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범부처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통합연구지원시스템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(IRIS)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본인인증 화면입니다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본인확인</a:t>
            </a:r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휴대전화 본인 인증</a:t>
            </a:r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ko-KR" altLang="en-US" sz="1300" dirty="0">
              <a:ln>
                <a:solidFill>
                  <a:srgbClr val="4160BB">
                    <a:alpha val="0"/>
                  </a:srgbClr>
                </a:solidFill>
              </a:ln>
              <a:solidFill>
                <a:srgbClr val="00206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566392"/>
              </p:ext>
            </p:extLst>
          </p:nvPr>
        </p:nvGraphicFramePr>
        <p:xfrm>
          <a:off x="229392" y="7041595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휴대폰 본인인증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버튼을 클릭하면 휴대폰 인증을 위한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팝업이 표출됩니다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228600" marR="0" indent="-228600" algn="l" defTabSz="685800" rtl="0" eaLnBrk="1" fontAlgn="auto" latinLnBrk="1" hangingPunct="1">
                        <a:lnSpc>
                          <a:spcPts val="15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ea"/>
                        <a:buAutoNum type="circleNumDbPlain"/>
                        <a:tabLst/>
                        <a:defRPr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공동인증서 본인인증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버튼을 클릭하면 공동인증서 인증을 위한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팝업이 표출됩니다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32AB6C9-9C82-4B41-B8FC-7D80E6D0F8A7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9B0699FD-CB10-494B-A074-86363A322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36" y="3087102"/>
            <a:ext cx="6216880" cy="3136381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3694084" y="5502529"/>
            <a:ext cx="1121756" cy="27038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2522448" y="5502529"/>
            <a:ext cx="1121756" cy="27038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4BA46614-F473-4BCB-A23B-632F021CBB6B}"/>
              </a:ext>
            </a:extLst>
          </p:cNvPr>
          <p:cNvSpPr/>
          <p:nvPr/>
        </p:nvSpPr>
        <p:spPr>
          <a:xfrm>
            <a:off x="3653965" y="5406433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" name="이등변 삼각형 4"/>
          <p:cNvSpPr/>
          <p:nvPr/>
        </p:nvSpPr>
        <p:spPr>
          <a:xfrm rot="5400000">
            <a:off x="745710" y="4422363"/>
            <a:ext cx="3130287" cy="459763"/>
          </a:xfrm>
          <a:prstGeom prst="triangle">
            <a:avLst>
              <a:gd name="adj" fmla="val 78155"/>
            </a:avLst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BE342757-1552-4995-9107-CB39958645FA}"/>
              </a:ext>
            </a:extLst>
          </p:cNvPr>
          <p:cNvSpPr/>
          <p:nvPr/>
        </p:nvSpPr>
        <p:spPr>
          <a:xfrm>
            <a:off x="2440547" y="5400337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88C74D3-6B75-4A2A-855C-FE242CF7E8D1}"/>
              </a:ext>
            </a:extLst>
          </p:cNvPr>
          <p:cNvSpPr/>
          <p:nvPr/>
        </p:nvSpPr>
        <p:spPr>
          <a:xfrm>
            <a:off x="316631" y="3081006"/>
            <a:ext cx="1749466" cy="3136381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987660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51158" y="2133450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범부처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통합연구지원시스템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(IRIS)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약관동의 화면입니다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약관동의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712478"/>
              </p:ext>
            </p:extLst>
          </p:nvPr>
        </p:nvGraphicFramePr>
        <p:xfrm>
          <a:off x="229392" y="7041595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IRIS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이용약관을 확인하신 후에 각각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동의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를 클릭합니다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이용약관과 개인정보 수집 동의 선택 후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동의합니다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버튼을 클릭하면 다음 단계로 이동 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8FB448B-F73E-424D-ADAD-47E89D72A890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3354518" y="2700430"/>
            <a:ext cx="3242887" cy="1847612"/>
            <a:chOff x="3374838" y="4234516"/>
            <a:chExt cx="3242887" cy="1847612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2"/>
            <a:srcRect l="3735" r="2797"/>
            <a:stretch/>
          </p:blipFill>
          <p:spPr>
            <a:xfrm>
              <a:off x="3466783" y="4234516"/>
              <a:ext cx="3129280" cy="1836661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/>
            <a:srcRect r="4266" b="9827"/>
            <a:stretch/>
          </p:blipFill>
          <p:spPr>
            <a:xfrm>
              <a:off x="3374838" y="5853588"/>
              <a:ext cx="3242887" cy="22854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396034" y="4989769"/>
            <a:ext cx="3029606" cy="1665243"/>
            <a:chOff x="3451847" y="2320821"/>
            <a:chExt cx="3347068" cy="183974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4"/>
            <a:srcRect l="3918" t="290" r="2812" b="-290"/>
            <a:stretch/>
          </p:blipFill>
          <p:spPr>
            <a:xfrm>
              <a:off x="3451847" y="2320821"/>
              <a:ext cx="3144216" cy="1752129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80904" y="3907920"/>
              <a:ext cx="3318011" cy="252641"/>
            </a:xfrm>
            <a:prstGeom prst="rect">
              <a:avLst/>
            </a:prstGeom>
          </p:spPr>
        </p:pic>
      </p:grpSp>
      <p:grpSp>
        <p:nvGrpSpPr>
          <p:cNvPr id="18" name="그룹 17"/>
          <p:cNvGrpSpPr/>
          <p:nvPr/>
        </p:nvGrpSpPr>
        <p:grpSpPr>
          <a:xfrm>
            <a:off x="419004" y="2334359"/>
            <a:ext cx="2857296" cy="2639838"/>
            <a:chOff x="292608" y="2353027"/>
            <a:chExt cx="3139441" cy="2865028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6"/>
            <a:srcRect l="1735" r="4207"/>
            <a:stretch/>
          </p:blipFill>
          <p:spPr>
            <a:xfrm>
              <a:off x="292608" y="2353027"/>
              <a:ext cx="3139441" cy="2799819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2608" y="4970649"/>
              <a:ext cx="2921953" cy="247406"/>
            </a:xfrm>
            <a:prstGeom prst="rect">
              <a:avLst/>
            </a:prstGeom>
          </p:spPr>
        </p:pic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8BF851F-A27B-4E2B-BD9C-EFBB4A130B76}"/>
              </a:ext>
            </a:extLst>
          </p:cNvPr>
          <p:cNvSpPr/>
          <p:nvPr/>
        </p:nvSpPr>
        <p:spPr>
          <a:xfrm>
            <a:off x="5432768" y="4341367"/>
            <a:ext cx="427012" cy="18810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grpSp>
        <p:nvGrpSpPr>
          <p:cNvPr id="20" name="그룹 19"/>
          <p:cNvGrpSpPr/>
          <p:nvPr/>
        </p:nvGrpSpPr>
        <p:grpSpPr>
          <a:xfrm>
            <a:off x="3667223" y="5368310"/>
            <a:ext cx="2810510" cy="605516"/>
            <a:chOff x="3530063" y="5416330"/>
            <a:chExt cx="2810510" cy="605516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30063" y="5416330"/>
              <a:ext cx="2810510" cy="605516"/>
            </a:xfrm>
            <a:prstGeom prst="rect">
              <a:avLst/>
            </a:prstGeom>
          </p:spPr>
        </p:pic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CED3EF07-E8F4-45F4-B0AA-C8A752101C17}"/>
                </a:ext>
              </a:extLst>
            </p:cNvPr>
            <p:cNvSpPr/>
            <p:nvPr/>
          </p:nvSpPr>
          <p:spPr>
            <a:xfrm>
              <a:off x="3784601" y="5561580"/>
              <a:ext cx="899160" cy="229136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2FA54B8-BC4D-4342-8150-0458BE2A0CFA}"/>
                </a:ext>
              </a:extLst>
            </p:cNvPr>
            <p:cNvSpPr/>
            <p:nvPr/>
          </p:nvSpPr>
          <p:spPr>
            <a:xfrm>
              <a:off x="3694601" y="5471580"/>
              <a:ext cx="180000" cy="180000"/>
            </a:xfrm>
            <a:prstGeom prst="ellipse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</a:t>
              </a:r>
              <a:endParaRPr lang="ko-KR" altLang="en-US" sz="1050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68BF851F-A27B-4E2B-BD9C-EFBB4A130B76}"/>
              </a:ext>
            </a:extLst>
          </p:cNvPr>
          <p:cNvSpPr/>
          <p:nvPr/>
        </p:nvSpPr>
        <p:spPr>
          <a:xfrm>
            <a:off x="1803791" y="4762863"/>
            <a:ext cx="427012" cy="18810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68BF851F-A27B-4E2B-BD9C-EFBB4A130B76}"/>
              </a:ext>
            </a:extLst>
          </p:cNvPr>
          <p:cNvSpPr/>
          <p:nvPr/>
        </p:nvSpPr>
        <p:spPr>
          <a:xfrm>
            <a:off x="2337191" y="6433810"/>
            <a:ext cx="427012" cy="18810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9E9CF481-682E-403F-A8BD-0B167008999B}"/>
              </a:ext>
            </a:extLst>
          </p:cNvPr>
          <p:cNvSpPr/>
          <p:nvPr/>
        </p:nvSpPr>
        <p:spPr>
          <a:xfrm>
            <a:off x="419004" y="2274275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2294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개인정보 및 기관정보를 입력합니다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가입양식을 작성합니다</a:t>
            </a:r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.</a:t>
            </a:r>
            <a:endParaRPr lang="ko-KR" altLang="en-US" sz="1300" dirty="0">
              <a:ln>
                <a:solidFill>
                  <a:srgbClr val="4160BB">
                    <a:alpha val="0"/>
                  </a:srgbClr>
                </a:solidFill>
              </a:ln>
              <a:solidFill>
                <a:srgbClr val="00206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534928"/>
              </p:ext>
            </p:extLst>
          </p:nvPr>
        </p:nvGraphicFramePr>
        <p:xfrm>
          <a:off x="229392" y="7041595"/>
          <a:ext cx="6399216" cy="1680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개인정보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를 정확하게 기재합니다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기관정보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소속기관을 검색하여 지정합니다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</a:t>
                      </a:r>
                      <a:b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</a:b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*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소속기관이 검색이 되지 않을 경우에는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프리랜서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로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선택 후 저장하여 회원가입을 완료합니다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(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③번 참고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 err="1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기관신청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R&amp;D</a:t>
                      </a:r>
                      <a:r>
                        <a:rPr lang="ko-KR" altLang="en-US" sz="1050" b="0" dirty="0" err="1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지원포털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우측 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QUICK</a:t>
                      </a:r>
                      <a:r>
                        <a:rPr lang="en-US" altLang="ko-KR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LINK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내 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 err="1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기관신청</a:t>
                      </a:r>
                      <a:r>
                        <a:rPr lang="en-US" altLang="ko-KR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버튼을 클릭하여 해당 기관을 신청하면 관리자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확인 후 승인이 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이후</a:t>
                      </a:r>
                      <a:r>
                        <a:rPr lang="ko-KR" altLang="en-US" sz="1050" b="0" baseline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회원정보에서 </a:t>
                      </a:r>
                      <a:r>
                        <a:rPr lang="ko-KR" altLang="en-US" sz="1050" b="0" dirty="0" smtClean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소속기관을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다시 검색 후 지정합니다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89AAF13-0A67-490E-89EF-86A12CE07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800" y="2228023"/>
            <a:ext cx="2984039" cy="4591878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1493520" y="2815794"/>
            <a:ext cx="3134360" cy="2008606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l="1752" t="786" r="4226"/>
          <a:stretch/>
        </p:blipFill>
        <p:spPr>
          <a:xfrm>
            <a:off x="5041901" y="3184341"/>
            <a:ext cx="535680" cy="284054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1493520" y="4824401"/>
            <a:ext cx="3134360" cy="1708480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4BA46614-F473-4BCB-A23B-632F021CBB6B}"/>
              </a:ext>
            </a:extLst>
          </p:cNvPr>
          <p:cNvSpPr/>
          <p:nvPr/>
        </p:nvSpPr>
        <p:spPr>
          <a:xfrm>
            <a:off x="1390083" y="2700808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DD8B6D74-A37B-42B1-B656-1482B47D8018}"/>
              </a:ext>
            </a:extLst>
          </p:cNvPr>
          <p:cNvSpPr/>
          <p:nvPr/>
        </p:nvSpPr>
        <p:spPr>
          <a:xfrm>
            <a:off x="1405323" y="4720324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B36832E-6220-47BF-8D0C-31191721B0E9}"/>
              </a:ext>
            </a:extLst>
          </p:cNvPr>
          <p:cNvSpPr/>
          <p:nvPr/>
        </p:nvSpPr>
        <p:spPr>
          <a:xfrm>
            <a:off x="5034281" y="5159681"/>
            <a:ext cx="548698" cy="28861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4BA46614-F473-4BCB-A23B-632F021CBB6B}"/>
              </a:ext>
            </a:extLst>
          </p:cNvPr>
          <p:cNvSpPr/>
          <p:nvPr/>
        </p:nvSpPr>
        <p:spPr>
          <a:xfrm>
            <a:off x="4944281" y="5065274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4438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219597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인증수단이 없는 경우의 회원가입 방법을 알아봅니다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#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해외체류 내국인 혹은 </a:t>
            </a:r>
            <a:r>
              <a:rPr lang="ko-KR" altLang="en-US" sz="1300" dirty="0" err="1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거소증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 err="1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미소지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 smtClean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외국인의 경우</a:t>
            </a:r>
            <a:endParaRPr lang="ko-KR" altLang="en-US" sz="1300" dirty="0">
              <a:ln>
                <a:solidFill>
                  <a:srgbClr val="4160BB">
                    <a:alpha val="0"/>
                  </a:srgbClr>
                </a:solidFill>
              </a:ln>
              <a:solidFill>
                <a:srgbClr val="00206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86912"/>
              </p:ext>
            </p:extLst>
          </p:nvPr>
        </p:nvGraphicFramePr>
        <p:xfrm>
          <a:off x="229392" y="7041595"/>
          <a:ext cx="6399216" cy="1794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내국인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단기체류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는 임시회원의 자격을 갖습니다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따라서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3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 이내에 인증수단을 통한 재인증이 필요합니다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  <a:b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</a:b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내국인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장기체류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는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 이상 해외에 체류하는 연구자의 경우에 신청합니다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외국인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거소증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미소지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는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거소증이 없는 경우에 신청합니다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  <a:b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</a:b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/>
                      </a:r>
                      <a:b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</a:b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/>
                      </a:r>
                      <a:b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</a:b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*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인증수단이 없는 경우의 가입은 관리자 승인이 필요하므로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1~3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일의 시간이 소요될 수 있습니다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01E882A-73B6-4BD7-9F78-FBD98A2EC28D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323174" y="3899753"/>
            <a:ext cx="6184715" cy="1053247"/>
            <a:chOff x="336642" y="3188655"/>
            <a:chExt cx="6184715" cy="105324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642" y="3309126"/>
              <a:ext cx="6184715" cy="932776"/>
            </a:xfrm>
            <a:prstGeom prst="rect">
              <a:avLst/>
            </a:prstGeom>
          </p:spPr>
        </p:pic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F2864C52-6A8A-41EA-8F53-3AC4298F3AC8}"/>
                </a:ext>
              </a:extLst>
            </p:cNvPr>
            <p:cNvSpPr/>
            <p:nvPr/>
          </p:nvSpPr>
          <p:spPr>
            <a:xfrm>
              <a:off x="1263960" y="3188655"/>
              <a:ext cx="180000" cy="180000"/>
            </a:xfrm>
            <a:prstGeom prst="ellipse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</a:t>
              </a:r>
              <a:endParaRPr lang="ko-KR" altLang="en-US" sz="1050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99C8A722-27BA-46DA-9C95-2E1AD2213685}"/>
                </a:ext>
              </a:extLst>
            </p:cNvPr>
            <p:cNvSpPr/>
            <p:nvPr/>
          </p:nvSpPr>
          <p:spPr>
            <a:xfrm>
              <a:off x="4101086" y="3188655"/>
              <a:ext cx="180000" cy="180000"/>
            </a:xfrm>
            <a:prstGeom prst="ellipse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</a:t>
              </a:r>
              <a:endParaRPr lang="ko-KR" altLang="en-US" sz="1050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235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40275" y="2159255"/>
            <a:ext cx="6377450" cy="4660645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2608" y="1787007"/>
            <a:ext cx="6336000" cy="312119"/>
          </a:xfrm>
          <a:prstGeom prst="rect">
            <a:avLst/>
          </a:prstGeom>
          <a:noFill/>
        </p:spPr>
        <p:txBody>
          <a:bodyPr wrap="square" tIns="72000" bIns="72000" rtlCol="0" anchor="t">
            <a:spAutoFit/>
          </a:bodyPr>
          <a:lstStyle/>
          <a:p>
            <a:pPr marL="171450" indent="-171450">
              <a:lnSpc>
                <a:spcPts val="1300"/>
              </a:lnSpc>
              <a:spcBef>
                <a:spcPts val="600"/>
              </a:spcBef>
              <a:buClr>
                <a:srgbClr val="385B9E"/>
              </a:buClr>
              <a:buSzPct val="100000"/>
              <a:buFont typeface="Wingdings" panose="05000000000000000000" pitchFamily="2" charset="2"/>
              <a:buChar char="§"/>
            </a:pPr>
            <a:r>
              <a:rPr lang="ko-KR" altLang="en-US" sz="1050" dirty="0" err="1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범부처</a:t>
            </a:r>
            <a:r>
              <a:rPr lang="ko-KR" altLang="en-US" sz="1050" dirty="0" smtClean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통합연구지원시스템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(IRIS) </a:t>
            </a:r>
            <a:r>
              <a:rPr lang="ko-KR" altLang="en-US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회원가입 완료 화면입니다</a:t>
            </a:r>
            <a:r>
              <a:rPr lang="en-US" altLang="ko-KR" sz="1050" dirty="0">
                <a:ln>
                  <a:solidFill>
                    <a:srgbClr val="4160BB">
                      <a:alpha val="0"/>
                    </a:srgb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9725" y="1365723"/>
            <a:ext cx="6048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6) </a:t>
            </a:r>
            <a:r>
              <a:rPr lang="ko-KR" altLang="en-US" sz="1300" dirty="0">
                <a:ln>
                  <a:solidFill>
                    <a:srgbClr val="4160BB">
                      <a:alpha val="0"/>
                    </a:srgbClr>
                  </a:solidFill>
                </a:ln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 완료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77020"/>
              </p:ext>
            </p:extLst>
          </p:nvPr>
        </p:nvGraphicFramePr>
        <p:xfrm>
          <a:off x="229392" y="7041595"/>
          <a:ext cx="6399216" cy="1270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9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상세 </a:t>
                      </a:r>
                      <a:r>
                        <a:rPr lang="en-US" altLang="ko-KR" sz="120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Guide</a:t>
                      </a:r>
                      <a:endParaRPr lang="ko-KR" altLang="en-US" sz="120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거소증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없는 외국인 가입 절차의 경우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관리자의 확인 후 승인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/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반려 메일이 자동 전송됩니다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</a:t>
                      </a:r>
                    </a:p>
                    <a:p>
                      <a:pPr marL="228600" indent="-228600" algn="l" latinLnBrk="1">
                        <a:lnSpc>
                          <a:spcPts val="1500"/>
                        </a:lnSpc>
                        <a:spcBef>
                          <a:spcPts val="600"/>
                        </a:spcBef>
                        <a:buFont typeface="+mj-ea"/>
                        <a:buAutoNum type="circleNumDbPlain"/>
                      </a:pP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승인 메일을 받으신 경우 바로 로그인이 가능하며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반려 메일을 받으신 경우는 반려 사유 확인 후 동일한 절차로 다시 신청해주셔야 합니다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.(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반려 사유 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증빙문서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미첨부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50" b="0" dirty="0" err="1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증빙문서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상의 이름과 다른 이름으로 등록 등</a:t>
                      </a:r>
                      <a:r>
                        <a:rPr lang="en-US" altLang="ko-KR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r>
                        <a:rPr lang="ko-KR" altLang="en-US" sz="1050" b="0" dirty="0">
                          <a:ln>
                            <a:solidFill>
                              <a:srgbClr val="002060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endParaRPr lang="en-US" altLang="ko-KR" sz="1050" b="0" dirty="0">
                        <a:ln>
                          <a:solidFill>
                            <a:srgbClr val="002060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08000" marR="108000" marT="108000" marB="108000" anchor="ctr">
                    <a:lnL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85B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CF63A686-DCA8-42B4-BE97-B949B26C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24" y="2722516"/>
            <a:ext cx="5667768" cy="3280183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6A8D1DCC-C56B-4804-9F7A-5EF25AF02814}"/>
              </a:ext>
            </a:extLst>
          </p:cNvPr>
          <p:cNvSpPr/>
          <p:nvPr/>
        </p:nvSpPr>
        <p:spPr>
          <a:xfrm>
            <a:off x="838200" y="2555682"/>
            <a:ext cx="5163207" cy="377467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DDA81CAE-36B8-42E4-B7D4-AFFD4BEDCEA0}"/>
              </a:ext>
            </a:extLst>
          </p:cNvPr>
          <p:cNvSpPr/>
          <p:nvPr/>
        </p:nvSpPr>
        <p:spPr>
          <a:xfrm>
            <a:off x="748200" y="2465682"/>
            <a:ext cx="180000" cy="180000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05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C60F79-1685-4FF5-93EA-D6BF80EE859C}"/>
              </a:ext>
            </a:extLst>
          </p:cNvPr>
          <p:cNvSpPr txBox="1"/>
          <p:nvPr/>
        </p:nvSpPr>
        <p:spPr>
          <a:xfrm>
            <a:off x="195072" y="413338"/>
            <a:ext cx="589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2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3933502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기본_템플릿">
      <a:majorFont>
        <a:latin typeface="Calibri Light"/>
        <a:ea typeface="KoPub돋움체 Bold"/>
        <a:cs typeface=""/>
      </a:majorFont>
      <a:minorFont>
        <a:latin typeface="Calibri"/>
        <a:ea typeface="KoPub돋움체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pct25">
          <a:fgClr>
            <a:schemeClr val="bg1">
              <a:lumMod val="50000"/>
            </a:schemeClr>
          </a:fgClr>
          <a:bgClr>
            <a:schemeClr val="bg1"/>
          </a:bgClr>
        </a:pattFill>
        <a:ln>
          <a:noFill/>
        </a:ln>
      </a:spPr>
      <a:bodyPr rtlCol="0" anchor="ctr"/>
      <a:lstStyle>
        <a:defPPr algn="ctr">
          <a:defRPr sz="1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30405</TotalTime>
  <Words>507</Words>
  <Application>Microsoft Office PowerPoint</Application>
  <PresentationFormat>A4 용지(210x297mm)</PresentationFormat>
  <Paragraphs>95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3" baseType="lpstr">
      <vt:lpstr>Calibri</vt:lpstr>
      <vt:lpstr>Wingdings</vt:lpstr>
      <vt:lpstr>Tahoma</vt:lpstr>
      <vt:lpstr>맑은 고딕</vt:lpstr>
      <vt:lpstr>나눔고딕 ExtraBold</vt:lpstr>
      <vt:lpstr>KoPub돋움체 Bold</vt:lpstr>
      <vt:lpstr>Arial</vt:lpstr>
      <vt:lpstr>KoPub돋움체 Medium</vt:lpstr>
      <vt:lpstr>나눔고딕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사용자매뉴얼</dc:title>
  <dc:creator>KCC정보통신</dc:creator>
  <cp:lastModifiedBy>user</cp:lastModifiedBy>
  <cp:revision>563</cp:revision>
  <cp:lastPrinted>2017-09-28T06:56:19Z</cp:lastPrinted>
  <dcterms:created xsi:type="dcterms:W3CDTF">2017-03-28T04:24:46Z</dcterms:created>
  <dcterms:modified xsi:type="dcterms:W3CDTF">2024-01-10T00:48:48Z</dcterms:modified>
  <cp:contentStatus>최종본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asoo_Trace_ID">
    <vt:lpwstr>eyJub2RlMSI6eyJkc2QiOiIwMTAwMDAwMDAwMDAyMDAxIiwibG9nVGltZSI6IjIwMjEtMTItMDFUMDg6MDU6NTFaIiwicElEIjoxLCJ0cmFjZUlkIjoiQjg1MkRFRTJBRDYxNDI0RTlGNjY3QkREMDU5RkNGQzciLCJ1c2VyQ29kZSI6ImtoYmFlIn0sIm5vZGUyIjp7ImRzZCI6IjAxMDAwMDAwMDAwMDIwMDEiLCJsb2dUaW1lIjoiMjAyMS0</vt:lpwstr>
  </property>
  <property fmtid="{D5CDD505-2E9C-101B-9397-08002B2CF9AE}" pid="3" name="_MarkAsFinal">
    <vt:bool>true</vt:bool>
  </property>
</Properties>
</file>