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ppt/media/image6.JPG" ContentType="image/jpeg"/>
  <Override PartName="/ppt/media/image9.jpg" ContentType="image/jpeg"/>
  <Override PartName="/ppt/media/image11.jpg" ContentType="image/jpeg"/>
  <Override PartName="/ppt/media/image12.jpg" ContentType="image/jpeg"/>
  <Override PartName="/ppt/media/image13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9" r:id="rId6"/>
    <p:sldId id="268" r:id="rId7"/>
    <p:sldId id="262" r:id="rId8"/>
    <p:sldId id="263" r:id="rId9"/>
    <p:sldId id="264" r:id="rId10"/>
    <p:sldId id="266" r:id="rId11"/>
    <p:sldId id="267" r:id="rId12"/>
  </p:sldIdLst>
  <p:sldSz cx="12192000" cy="6858000"/>
  <p:notesSz cx="6858000" cy="9144000"/>
  <p:embeddedFontLst>
    <p:embeddedFont>
      <p:font typeface="맑은 고딕" panose="020B0503020000020004" pitchFamily="50" charset="-127"/>
      <p:regular r:id="rId13"/>
      <p:bold r:id="rId14"/>
    </p:embeddedFont>
    <p:embeddedFont>
      <p:font typeface="휴먼모음T" panose="02030504000101010101" pitchFamily="18" charset="-127"/>
      <p:regular r:id="rId15"/>
    </p:embeddedFont>
    <p:embeddedFont>
      <p:font typeface="HY견고딕" panose="02030600000101010101" pitchFamily="18" charset="-127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FC4"/>
    <a:srgbClr val="F60000"/>
    <a:srgbClr val="14278D"/>
    <a:srgbClr val="DE0000"/>
    <a:srgbClr val="DA0000"/>
    <a:srgbClr val="F6E28E"/>
    <a:srgbClr val="082E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7755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1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8778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993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9/17/2021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9600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4918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916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462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4359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439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934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631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8239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5444-9409-4669-A93A-AE1633A5E245}" type="datetimeFigureOut">
              <a:rPr lang="ko-KR" altLang="en-US" smtClean="0"/>
              <a:t>2021-09-17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CAE12-3AD8-45FE-A840-3A04607D4D3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952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equalityeclass.ajou.ac.kr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95181" y="594433"/>
            <a:ext cx="3470620" cy="82942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42037" y="1869612"/>
            <a:ext cx="6567214" cy="3089404"/>
          </a:xfrm>
          <a:prstGeom prst="rect">
            <a:avLst/>
          </a:prstGeom>
        </p:spPr>
        <p:txBody>
          <a:bodyPr vert="horz" wrap="square" lIns="0" tIns="11526" rIns="0" bIns="0" rtlCol="0" anchor="ctr">
            <a:spAutoFit/>
          </a:bodyPr>
          <a:lstStyle/>
          <a:p>
            <a:pPr marL="91060" algn="ctr">
              <a:lnSpc>
                <a:spcPct val="125000"/>
              </a:lnSpc>
              <a:spcBef>
                <a:spcPts val="91"/>
              </a:spcBef>
            </a:pPr>
            <a:r>
              <a:rPr lang="en-US" altLang="ko-KR" sz="4000" dirty="0">
                <a:solidFill>
                  <a:srgbClr val="000000"/>
                </a:solidFill>
                <a:latin typeface="+mn-ea"/>
              </a:rPr>
              <a:t>How to take </a:t>
            </a:r>
            <a:r>
              <a:rPr lang="en-US" altLang="ko-KR" sz="4000" dirty="0" smtClean="0">
                <a:solidFill>
                  <a:srgbClr val="000000"/>
                </a:solidFill>
                <a:latin typeface="+mn-ea"/>
              </a:rPr>
              <a:t/>
            </a:r>
            <a:br>
              <a:rPr lang="en-US" altLang="ko-KR" sz="4000" dirty="0" smtClean="0">
                <a:solidFill>
                  <a:srgbClr val="000000"/>
                </a:solidFill>
                <a:latin typeface="+mn-ea"/>
              </a:rPr>
            </a:br>
            <a:r>
              <a:rPr lang="en-US" altLang="ko-KR" sz="4000" dirty="0" smtClean="0">
                <a:latin typeface="+mn-ea"/>
              </a:rPr>
              <a:t>2021 </a:t>
            </a:r>
            <a:r>
              <a:rPr lang="en-US" altLang="ko-KR" sz="4000" dirty="0">
                <a:latin typeface="+mn-ea"/>
                <a:cs typeface="맑은 고딕"/>
              </a:rPr>
              <a:t>Education for </a:t>
            </a:r>
            <a:r>
              <a:rPr lang="en-US" altLang="ko-KR" sz="4000" dirty="0" smtClean="0">
                <a:latin typeface="+mn-ea"/>
                <a:cs typeface="맑은 고딕"/>
              </a:rPr>
              <a:t>Improving Disability Awareness</a:t>
            </a:r>
            <a:r>
              <a:rPr lang="en-US" altLang="ko-KR" sz="4000" dirty="0" smtClean="0">
                <a:latin typeface="+mn-ea"/>
              </a:rPr>
              <a:t>.</a:t>
            </a:r>
            <a:endParaRPr sz="4000" b="0" spc="-5" dirty="0">
              <a:latin typeface="HY견고딕" panose="02030600000101010101" pitchFamily="18" charset="-127"/>
              <a:ea typeface="HY견고딕" panose="02030600000101010101" pitchFamily="18" charset="-127"/>
              <a:cs typeface="휴먼모음T"/>
            </a:endParaRPr>
          </a:p>
        </p:txBody>
      </p:sp>
      <p:sp>
        <p:nvSpPr>
          <p:cNvPr id="5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</p:spTree>
    <p:extLst>
      <p:ext uri="{BB962C8B-B14F-4D97-AF65-F5344CB8AC3E}">
        <p14:creationId xmlns:p14="http://schemas.microsoft.com/office/powerpoint/2010/main" val="11091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2" t="8291" r="13424" b="16482"/>
          <a:stretch/>
        </p:blipFill>
        <p:spPr>
          <a:xfrm>
            <a:off x="2504660" y="1272208"/>
            <a:ext cx="7056783" cy="3821141"/>
          </a:xfrm>
          <a:prstGeom prst="rect">
            <a:avLst/>
          </a:prstGeom>
        </p:spPr>
      </p:pic>
      <p:sp>
        <p:nvSpPr>
          <p:cNvPr id="12" name="모서리가 둥근 직사각형 11"/>
          <p:cNvSpPr/>
          <p:nvPr/>
        </p:nvSpPr>
        <p:spPr>
          <a:xfrm>
            <a:off x="2533882" y="5311815"/>
            <a:ext cx="7127910" cy="72068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object 2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3" name="직사각형 2"/>
          <p:cNvSpPr/>
          <p:nvPr/>
        </p:nvSpPr>
        <p:spPr>
          <a:xfrm>
            <a:off x="2511845" y="5383236"/>
            <a:ext cx="72711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040">
              <a:lnSpc>
                <a:spcPct val="100000"/>
              </a:lnSpc>
              <a:spcBef>
                <a:spcPts val="275"/>
              </a:spcBef>
            </a:pP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※ </a:t>
            </a: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Please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conduct a </a:t>
            </a:r>
            <a:r>
              <a:rPr lang="en-US" altLang="ko-KR" sz="1600" b="1" dirty="0">
                <a:solidFill>
                  <a:srgbClr val="0070C0"/>
                </a:solidFill>
                <a:latin typeface="+mn-ea"/>
              </a:rPr>
              <a:t>Satisfaction survey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 after completing the education. We will take it into consideration for the </a:t>
            </a: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future courses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.</a:t>
            </a:r>
            <a:endParaRPr lang="en-US" altLang="ko-KR" sz="1600" b="1" dirty="0">
              <a:latin typeface="+mn-ea"/>
              <a:cs typeface="맑은 고딕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960742" y="4825388"/>
            <a:ext cx="795133" cy="19830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2225407" y="771524"/>
            <a:ext cx="1775093" cy="1428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018217" y="763271"/>
            <a:ext cx="60329" cy="154304"/>
          </a:xfrm>
          <a:prstGeom prst="rect">
            <a:avLst/>
          </a:prstGeom>
          <a:solidFill>
            <a:srgbClr val="14278D"/>
          </a:solidFill>
          <a:ln>
            <a:solidFill>
              <a:srgbClr val="1427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object 2"/>
          <p:cNvSpPr txBox="1">
            <a:spLocks/>
          </p:cNvSpPr>
          <p:nvPr/>
        </p:nvSpPr>
        <p:spPr>
          <a:xfrm>
            <a:off x="2327221" y="582253"/>
            <a:ext cx="4657473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solidFill>
                  <a:srgbClr val="F60000"/>
                </a:solidFill>
                <a:latin typeface="+mn-ea"/>
                <a:ea typeface="+mn-ea"/>
                <a:cs typeface="맑은 고딕"/>
              </a:rPr>
              <a:t>Evaluation</a:t>
            </a:r>
            <a:endParaRPr lang="ko-KR" altLang="en-US" sz="2000" b="1" dirty="0">
              <a:solidFill>
                <a:srgbClr val="F60000"/>
              </a:solidFill>
              <a:latin typeface="+mn-ea"/>
              <a:ea typeface="+mn-ea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6318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57019" y="663543"/>
            <a:ext cx="3183332" cy="58198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658140" y="2880484"/>
            <a:ext cx="6817320" cy="1562251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/>
          <a:p>
            <a:pPr marL="50717" algn="ctr">
              <a:lnSpc>
                <a:spcPct val="120000"/>
              </a:lnSpc>
              <a:spcBef>
                <a:spcPts val="86"/>
              </a:spcBef>
            </a:pPr>
            <a:r>
              <a:rPr lang="en-US" altLang="ko-KR" sz="2800" spc="135" dirty="0">
                <a:latin typeface="+mn-ea"/>
                <a:ea typeface="+mn-ea"/>
                <a:cs typeface="맑은 고딕"/>
              </a:rPr>
              <a:t>Human Rights </a:t>
            </a:r>
            <a:r>
              <a:rPr lang="en-US" altLang="ko-KR" sz="2800" spc="135" dirty="0" smtClean="0">
                <a:latin typeface="+mn-ea"/>
                <a:ea typeface="+mn-ea"/>
                <a:cs typeface="맑은 고딕"/>
              </a:rPr>
              <a:t>Center</a:t>
            </a:r>
            <a:r>
              <a:rPr lang="en-US" altLang="ko-KR" sz="2800" spc="145" dirty="0">
                <a:latin typeface="+mn-ea"/>
                <a:ea typeface="+mn-ea"/>
                <a:cs typeface="맑은 고딕"/>
              </a:rPr>
              <a:t/>
            </a:r>
            <a:br>
              <a:rPr lang="en-US" altLang="ko-KR" sz="2800" spc="145" dirty="0">
                <a:latin typeface="+mn-ea"/>
                <a:ea typeface="+mn-ea"/>
                <a:cs typeface="맑은 고딕"/>
              </a:rPr>
            </a:br>
            <a:r>
              <a:rPr lang="en-US" altLang="ko-KR" sz="2800" spc="145" dirty="0" smtClean="0">
                <a:latin typeface="+mn-ea"/>
                <a:ea typeface="+mn-ea"/>
                <a:cs typeface="맑은 고딕"/>
              </a:rPr>
              <a:t>Office for Students with Disabilities</a:t>
            </a:r>
            <a:r>
              <a:rPr lang="en-US" altLang="ko-KR" sz="2800" b="0" spc="136" dirty="0" smtClean="0">
                <a:latin typeface="+mn-ea"/>
                <a:ea typeface="+mn-ea"/>
                <a:cs typeface="맑은 고딕"/>
              </a:rPr>
              <a:t/>
            </a:r>
            <a:br>
              <a:rPr lang="en-US" altLang="ko-KR" sz="2800" b="0" spc="136" dirty="0" smtClean="0">
                <a:latin typeface="+mn-ea"/>
                <a:ea typeface="+mn-ea"/>
                <a:cs typeface="맑은 고딕"/>
              </a:rPr>
            </a:br>
            <a:r>
              <a:rPr sz="2800" b="0" spc="159" dirty="0" smtClean="0">
                <a:latin typeface="+mn-ea"/>
                <a:ea typeface="+mn-ea"/>
              </a:rPr>
              <a:t>(</a:t>
            </a:r>
            <a:r>
              <a:rPr lang="en-US" sz="2800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csd</a:t>
            </a:r>
            <a:r>
              <a:rPr sz="2800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@ajou.ac.kr</a:t>
            </a:r>
            <a:r>
              <a:rPr lang="en-US" sz="2800" b="0" spc="159" dirty="0" smtClean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+mn-ea"/>
                <a:ea typeface="+mn-ea"/>
              </a:rPr>
              <a:t> </a:t>
            </a:r>
            <a:r>
              <a:rPr sz="2800" b="0" spc="159" dirty="0" smtClean="0">
                <a:latin typeface="+mn-ea"/>
                <a:ea typeface="+mn-ea"/>
              </a:rPr>
              <a:t>/</a:t>
            </a:r>
            <a:r>
              <a:rPr lang="en-US" sz="2800" b="0" spc="159" dirty="0">
                <a:latin typeface="+mn-ea"/>
                <a:ea typeface="+mn-ea"/>
              </a:rPr>
              <a:t> </a:t>
            </a:r>
            <a:r>
              <a:rPr lang="en-US" sz="2800" b="0" spc="145" dirty="0" smtClean="0">
                <a:latin typeface="+mn-ea"/>
                <a:ea typeface="+mn-ea"/>
              </a:rPr>
              <a:t>1540 or 1556)</a:t>
            </a:r>
            <a:endParaRPr sz="2800" b="0" dirty="0">
              <a:latin typeface="+mn-ea"/>
              <a:ea typeface="+mn-ea"/>
            </a:endParaRPr>
          </a:p>
        </p:txBody>
      </p:sp>
      <p:sp>
        <p:nvSpPr>
          <p:cNvPr id="5" name="object 2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</p:spTree>
    <p:extLst>
      <p:ext uri="{BB962C8B-B14F-4D97-AF65-F5344CB8AC3E}">
        <p14:creationId xmlns:p14="http://schemas.microsoft.com/office/powerpoint/2010/main" val="426263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7" t="8334" r="16458" b="-388"/>
          <a:stretch/>
        </p:blipFill>
        <p:spPr>
          <a:xfrm>
            <a:off x="2971799" y="1102452"/>
            <a:ext cx="6123433" cy="4447448"/>
          </a:xfrm>
          <a:prstGeom prst="rect">
            <a:avLst/>
          </a:prstGeom>
        </p:spPr>
      </p:pic>
      <p:sp>
        <p:nvSpPr>
          <p:cNvPr id="8" name="모서리가 둥근 직사각형 7"/>
          <p:cNvSpPr/>
          <p:nvPr/>
        </p:nvSpPr>
        <p:spPr>
          <a:xfrm>
            <a:off x="4032173" y="5838940"/>
            <a:ext cx="3977090" cy="3305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6" name="object 6"/>
          <p:cNvSpPr txBox="1"/>
          <p:nvPr/>
        </p:nvSpPr>
        <p:spPr>
          <a:xfrm>
            <a:off x="4059833" y="5874497"/>
            <a:ext cx="3944927" cy="257860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algn="ctr"/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1. Log in to Ajou University Portal.</a:t>
            </a:r>
            <a:endParaRPr lang="en-US" altLang="ko-KR" sz="1600" b="1" spc="-70" dirty="0">
              <a:latin typeface="+mn-ea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017831" y="1205440"/>
            <a:ext cx="576303" cy="161941"/>
          </a:xfrm>
          <a:custGeom>
            <a:avLst/>
            <a:gdLst/>
            <a:ahLst/>
            <a:cxnLst/>
            <a:rect l="l" t="t" r="r" b="b"/>
            <a:pathLst>
              <a:path w="635000" h="178434">
                <a:moveTo>
                  <a:pt x="634809" y="6096"/>
                </a:moveTo>
                <a:lnTo>
                  <a:pt x="628713" y="0"/>
                </a:lnTo>
                <a:lnTo>
                  <a:pt x="6083" y="0"/>
                </a:lnTo>
                <a:lnTo>
                  <a:pt x="0" y="6096"/>
                </a:lnTo>
                <a:lnTo>
                  <a:pt x="0" y="172110"/>
                </a:lnTo>
                <a:lnTo>
                  <a:pt x="6083" y="178206"/>
                </a:lnTo>
                <a:lnTo>
                  <a:pt x="628713" y="178206"/>
                </a:lnTo>
                <a:lnTo>
                  <a:pt x="634809" y="172110"/>
                </a:lnTo>
                <a:lnTo>
                  <a:pt x="634809" y="164503"/>
                </a:lnTo>
                <a:lnTo>
                  <a:pt x="634809" y="152311"/>
                </a:lnTo>
                <a:lnTo>
                  <a:pt x="634809" y="25895"/>
                </a:lnTo>
                <a:lnTo>
                  <a:pt x="634809" y="12179"/>
                </a:lnTo>
                <a:lnTo>
                  <a:pt x="634809" y="6096"/>
                </a:lnTo>
                <a:close/>
              </a:path>
            </a:pathLst>
          </a:custGeom>
          <a:solidFill>
            <a:srgbClr val="072E5C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19" name="object 5"/>
          <p:cNvSpPr/>
          <p:nvPr/>
        </p:nvSpPr>
        <p:spPr>
          <a:xfrm>
            <a:off x="8380177" y="1068636"/>
            <a:ext cx="907042" cy="297456"/>
          </a:xfrm>
          <a:custGeom>
            <a:avLst/>
            <a:gdLst/>
            <a:ahLst/>
            <a:cxnLst/>
            <a:rect l="l" t="t" r="r" b="b"/>
            <a:pathLst>
              <a:path w="8437245" h="339725">
                <a:moveTo>
                  <a:pt x="8432215" y="0"/>
                </a:moveTo>
                <a:lnTo>
                  <a:pt x="4571" y="0"/>
                </a:lnTo>
                <a:lnTo>
                  <a:pt x="0" y="4571"/>
                </a:lnTo>
                <a:lnTo>
                  <a:pt x="0" y="335102"/>
                </a:lnTo>
                <a:lnTo>
                  <a:pt x="4571" y="339661"/>
                </a:lnTo>
                <a:lnTo>
                  <a:pt x="8432215" y="339661"/>
                </a:lnTo>
                <a:lnTo>
                  <a:pt x="8436775" y="335102"/>
                </a:lnTo>
                <a:lnTo>
                  <a:pt x="8436775" y="329006"/>
                </a:lnTo>
                <a:lnTo>
                  <a:pt x="19799" y="329006"/>
                </a:lnTo>
                <a:lnTo>
                  <a:pt x="10655" y="319862"/>
                </a:lnTo>
                <a:lnTo>
                  <a:pt x="19799" y="319862"/>
                </a:lnTo>
                <a:lnTo>
                  <a:pt x="19799" y="19799"/>
                </a:lnTo>
                <a:lnTo>
                  <a:pt x="10655" y="19799"/>
                </a:lnTo>
                <a:lnTo>
                  <a:pt x="19799" y="10655"/>
                </a:lnTo>
                <a:lnTo>
                  <a:pt x="8436775" y="10655"/>
                </a:lnTo>
                <a:lnTo>
                  <a:pt x="8436775" y="4571"/>
                </a:lnTo>
                <a:lnTo>
                  <a:pt x="8432215" y="0"/>
                </a:lnTo>
                <a:close/>
              </a:path>
              <a:path w="8437245" h="339725">
                <a:moveTo>
                  <a:pt x="19799" y="319862"/>
                </a:moveTo>
                <a:lnTo>
                  <a:pt x="10655" y="319862"/>
                </a:lnTo>
                <a:lnTo>
                  <a:pt x="19799" y="329006"/>
                </a:lnTo>
                <a:lnTo>
                  <a:pt x="19799" y="319862"/>
                </a:lnTo>
                <a:close/>
              </a:path>
              <a:path w="8437245" h="339725">
                <a:moveTo>
                  <a:pt x="8416988" y="319862"/>
                </a:moveTo>
                <a:lnTo>
                  <a:pt x="19799" y="319862"/>
                </a:lnTo>
                <a:lnTo>
                  <a:pt x="19799" y="329006"/>
                </a:lnTo>
                <a:lnTo>
                  <a:pt x="8416988" y="329006"/>
                </a:lnTo>
                <a:lnTo>
                  <a:pt x="8416988" y="319862"/>
                </a:lnTo>
                <a:close/>
              </a:path>
              <a:path w="8437245" h="339725">
                <a:moveTo>
                  <a:pt x="8416988" y="10655"/>
                </a:moveTo>
                <a:lnTo>
                  <a:pt x="8416988" y="329006"/>
                </a:lnTo>
                <a:lnTo>
                  <a:pt x="8426119" y="319862"/>
                </a:lnTo>
                <a:lnTo>
                  <a:pt x="8436775" y="319862"/>
                </a:lnTo>
                <a:lnTo>
                  <a:pt x="8436775" y="19799"/>
                </a:lnTo>
                <a:lnTo>
                  <a:pt x="8426119" y="19799"/>
                </a:lnTo>
                <a:lnTo>
                  <a:pt x="8416988" y="10655"/>
                </a:lnTo>
                <a:close/>
              </a:path>
              <a:path w="8437245" h="339725">
                <a:moveTo>
                  <a:pt x="8436775" y="319862"/>
                </a:moveTo>
                <a:lnTo>
                  <a:pt x="8426119" y="319862"/>
                </a:lnTo>
                <a:lnTo>
                  <a:pt x="8416988" y="329006"/>
                </a:lnTo>
                <a:lnTo>
                  <a:pt x="8436775" y="329006"/>
                </a:lnTo>
                <a:lnTo>
                  <a:pt x="8436775" y="319862"/>
                </a:lnTo>
                <a:close/>
              </a:path>
              <a:path w="8437245" h="339725">
                <a:moveTo>
                  <a:pt x="19799" y="10655"/>
                </a:moveTo>
                <a:lnTo>
                  <a:pt x="10655" y="19799"/>
                </a:lnTo>
                <a:lnTo>
                  <a:pt x="19799" y="19799"/>
                </a:lnTo>
                <a:lnTo>
                  <a:pt x="19799" y="10655"/>
                </a:lnTo>
                <a:close/>
              </a:path>
              <a:path w="8437245" h="339725">
                <a:moveTo>
                  <a:pt x="8416988" y="10655"/>
                </a:moveTo>
                <a:lnTo>
                  <a:pt x="19799" y="10655"/>
                </a:lnTo>
                <a:lnTo>
                  <a:pt x="19799" y="19799"/>
                </a:lnTo>
                <a:lnTo>
                  <a:pt x="8416988" y="19799"/>
                </a:lnTo>
                <a:lnTo>
                  <a:pt x="8416988" y="10655"/>
                </a:lnTo>
                <a:close/>
              </a:path>
              <a:path w="8437245" h="339725">
                <a:moveTo>
                  <a:pt x="8436775" y="10655"/>
                </a:moveTo>
                <a:lnTo>
                  <a:pt x="8416988" y="10655"/>
                </a:lnTo>
                <a:lnTo>
                  <a:pt x="8426119" y="19799"/>
                </a:lnTo>
                <a:lnTo>
                  <a:pt x="8436775" y="19799"/>
                </a:lnTo>
                <a:lnTo>
                  <a:pt x="8436775" y="10655"/>
                </a:lnTo>
                <a:close/>
              </a:path>
            </a:pathLst>
          </a:custGeom>
          <a:solidFill>
            <a:srgbClr val="C00000"/>
          </a:solidFill>
          <a:ln w="19050">
            <a:solidFill>
              <a:srgbClr val="C00000"/>
            </a:solidFill>
          </a:ln>
        </p:spPr>
        <p:txBody>
          <a:bodyPr wrap="square" lIns="0" tIns="0" rIns="0" bIns="0" rtlCol="0"/>
          <a:lstStyle/>
          <a:p>
            <a:endParaRPr sz="1634">
              <a:solidFill>
                <a:srgbClr val="C00000"/>
              </a:solidFill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8148064" y="913251"/>
            <a:ext cx="366484" cy="338861"/>
            <a:chOff x="6315798" y="-77119"/>
            <a:chExt cx="354179" cy="322153"/>
          </a:xfrm>
        </p:grpSpPr>
        <p:sp>
          <p:nvSpPr>
            <p:cNvPr id="11" name="object 11"/>
            <p:cNvSpPr/>
            <p:nvPr/>
          </p:nvSpPr>
          <p:spPr>
            <a:xfrm>
              <a:off x="6315798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12" name="object 12"/>
            <p:cNvSpPr txBox="1"/>
            <p:nvPr/>
          </p:nvSpPr>
          <p:spPr>
            <a:xfrm>
              <a:off x="6429381" y="-49760"/>
              <a:ext cx="119340" cy="263118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sz="1634" spc="-5" dirty="0">
                  <a:solidFill>
                    <a:srgbClr val="FFFFFF"/>
                  </a:solidFill>
                  <a:latin typeface="Calibri"/>
                  <a:cs typeface="Calibri"/>
                </a:rPr>
                <a:t>1</a:t>
              </a:r>
              <a:endParaRPr sz="1634" dirty="0"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18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모서리가 둥근 직사각형 12"/>
          <p:cNvSpPr/>
          <p:nvPr/>
        </p:nvSpPr>
        <p:spPr>
          <a:xfrm>
            <a:off x="2181340" y="5233188"/>
            <a:ext cx="7755875" cy="99134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bject 8"/>
          <p:cNvSpPr txBox="1"/>
          <p:nvPr/>
        </p:nvSpPr>
        <p:spPr>
          <a:xfrm>
            <a:off x="2280492" y="5280555"/>
            <a:ext cx="7482901" cy="835932"/>
          </a:xfrm>
          <a:prstGeom prst="rect">
            <a:avLst/>
          </a:prstGeom>
        </p:spPr>
        <p:txBody>
          <a:bodyPr vert="horz" wrap="square" lIns="0" tIns="45528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395"/>
              </a:spcBef>
            </a:pPr>
            <a:r>
              <a:rPr lang="en-US" altLang="ko-KR" sz="1600" b="1" dirty="0">
                <a:latin typeface="+mn-ea"/>
                <a:cs typeface="맑은 고딕"/>
              </a:rPr>
              <a:t>2. Click </a:t>
            </a:r>
            <a:r>
              <a:rPr lang="en-US" altLang="ko-KR" sz="1600" b="1" dirty="0" smtClean="0">
                <a:latin typeface="+mn-ea"/>
                <a:cs typeface="맑은 고딕"/>
              </a:rPr>
              <a:t>[</a:t>
            </a:r>
            <a:r>
              <a:rPr lang="ko-KR" altLang="en-US" sz="1600" b="1" dirty="0" smtClean="0">
                <a:latin typeface="+mn-ea"/>
                <a:cs typeface="맑은 고딕"/>
              </a:rPr>
              <a:t>인권</a:t>
            </a:r>
            <a:r>
              <a:rPr lang="en-US" altLang="ko-KR" sz="1600" b="1" dirty="0" smtClean="0">
                <a:latin typeface="+mn-ea"/>
                <a:cs typeface="맑은 고딕"/>
              </a:rPr>
              <a:t>/</a:t>
            </a:r>
            <a:r>
              <a:rPr lang="ko-KR" altLang="en-US" sz="1600" b="1" dirty="0" err="1" smtClean="0">
                <a:latin typeface="+mn-ea"/>
                <a:cs typeface="맑은 고딕"/>
              </a:rPr>
              <a:t>성평등</a:t>
            </a:r>
            <a:r>
              <a:rPr lang="ko-KR" altLang="en-US" sz="1600" b="1" dirty="0" smtClean="0">
                <a:latin typeface="+mn-ea"/>
                <a:cs typeface="맑은 고딕"/>
              </a:rPr>
              <a:t> 교육</a:t>
            </a:r>
            <a:r>
              <a:rPr lang="en-US" altLang="ko-KR" sz="1600" b="1" dirty="0" smtClean="0">
                <a:latin typeface="+mn-ea"/>
                <a:cs typeface="맑은 고딕"/>
              </a:rPr>
              <a:t>]</a:t>
            </a:r>
            <a:r>
              <a:rPr lang="ko-KR" altLang="en-US" sz="1600" b="1" dirty="0" smtClean="0">
                <a:latin typeface="+mn-ea"/>
                <a:cs typeface="맑은 고딕"/>
              </a:rPr>
              <a:t> </a:t>
            </a:r>
            <a:r>
              <a:rPr lang="en-US" altLang="ko-KR" sz="1600" b="1" dirty="0" smtClean="0">
                <a:latin typeface="+mn-ea"/>
                <a:cs typeface="맑은 고딕"/>
              </a:rPr>
              <a:t>button (Human Rights/Gender </a:t>
            </a:r>
            <a:r>
              <a:rPr lang="en-US" altLang="ko-KR" sz="1600" b="1" dirty="0">
                <a:latin typeface="+mn-ea"/>
                <a:cs typeface="맑은 고딕"/>
              </a:rPr>
              <a:t>Equality </a:t>
            </a:r>
            <a:r>
              <a:rPr lang="en-US" altLang="ko-KR" sz="1600" b="1" dirty="0" smtClean="0">
                <a:latin typeface="+mn-ea"/>
                <a:cs typeface="맑은 고딕"/>
              </a:rPr>
              <a:t>Education) </a:t>
            </a:r>
            <a:r>
              <a:rPr lang="en-US" altLang="ko-KR" sz="1600" b="1" dirty="0">
                <a:latin typeface="+mn-ea"/>
                <a:cs typeface="맑은 고딕"/>
              </a:rPr>
              <a:t>under Main Services at the bottom of the Ajou University portal. </a:t>
            </a:r>
            <a:endParaRPr lang="en-US" altLang="ko-KR" sz="1600" b="1" dirty="0" smtClean="0">
              <a:latin typeface="+mn-ea"/>
              <a:cs typeface="맑은 고딕"/>
            </a:endParaRPr>
          </a:p>
          <a:p>
            <a:pPr marL="12700" algn="ctr">
              <a:lnSpc>
                <a:spcPct val="100000"/>
              </a:lnSpc>
              <a:spcBef>
                <a:spcPts val="395"/>
              </a:spcBef>
            </a:pPr>
            <a:r>
              <a:rPr lang="en-US" altLang="ko-KR" sz="1600" b="1" dirty="0" smtClean="0">
                <a:latin typeface="+mn-ea"/>
                <a:cs typeface="맑은 고딕"/>
              </a:rPr>
              <a:t>(</a:t>
            </a:r>
            <a:r>
              <a:rPr lang="en-US" altLang="ko-KR" sz="1600" b="1" dirty="0">
                <a:latin typeface="+mn-ea"/>
                <a:cs typeface="맑은 고딕"/>
              </a:rPr>
              <a:t>You can also access by </a:t>
            </a:r>
            <a:r>
              <a:rPr lang="en-US" altLang="ko-KR" sz="1600" b="1" dirty="0" smtClean="0">
                <a:latin typeface="+mn-ea"/>
                <a:cs typeface="맑은 고딕"/>
              </a:rPr>
              <a:t>entering </a:t>
            </a:r>
            <a:r>
              <a:rPr lang="en-US" altLang="ko-KR" sz="1600" b="1" u="sng" dirty="0" smtClean="0">
                <a:latin typeface="+mn-ea"/>
                <a:cs typeface="맑은 고딕"/>
                <a:hlinkClick r:id="rId2"/>
              </a:rPr>
              <a:t>equalityeclass.ajou.ac.kr</a:t>
            </a:r>
            <a:r>
              <a:rPr lang="en-US" altLang="ko-KR" sz="1600" b="1" dirty="0">
                <a:latin typeface="+mn-ea"/>
                <a:cs typeface="맑은 고딕"/>
              </a:rPr>
              <a:t>)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25" t="24659" r="16279"/>
          <a:stretch/>
        </p:blipFill>
        <p:spPr>
          <a:xfrm>
            <a:off x="2621034" y="1190173"/>
            <a:ext cx="6629412" cy="3896663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2" name="직사각형 1"/>
          <p:cNvSpPr/>
          <p:nvPr/>
        </p:nvSpPr>
        <p:spPr>
          <a:xfrm>
            <a:off x="8379729" y="1450975"/>
            <a:ext cx="600075" cy="6000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8191086" y="1239283"/>
            <a:ext cx="366484" cy="338861"/>
            <a:chOff x="6315800" y="-77119"/>
            <a:chExt cx="354179" cy="322153"/>
          </a:xfrm>
        </p:grpSpPr>
        <p:sp>
          <p:nvSpPr>
            <p:cNvPr id="24" name="object 11"/>
            <p:cNvSpPr/>
            <p:nvPr/>
          </p:nvSpPr>
          <p:spPr>
            <a:xfrm>
              <a:off x="6315800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25" name="object 12"/>
            <p:cNvSpPr txBox="1"/>
            <p:nvPr/>
          </p:nvSpPr>
          <p:spPr>
            <a:xfrm>
              <a:off x="6429381" y="-49760"/>
              <a:ext cx="119340" cy="250145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2</a:t>
              </a:r>
              <a:endParaRPr sz="1634" dirty="0">
                <a:latin typeface="Calibri"/>
                <a:cs typeface="Calibri"/>
              </a:endParaRPr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21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2679700" y="1206142"/>
            <a:ext cx="6807200" cy="4000858"/>
            <a:chOff x="2679700" y="1206142"/>
            <a:chExt cx="6807200" cy="4000858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54" t="8461" r="14063" b="10095"/>
            <a:stretch/>
          </p:blipFill>
          <p:spPr>
            <a:xfrm>
              <a:off x="2679700" y="1211580"/>
              <a:ext cx="6807200" cy="3995420"/>
            </a:xfrm>
            <a:prstGeom prst="rect">
              <a:avLst/>
            </a:prstGeom>
          </p:spPr>
        </p:pic>
        <p:pic>
          <p:nvPicPr>
            <p:cNvPr id="31" name="그림 30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16667" y1="29630" x2="79167" y2="592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32124" y="1206142"/>
              <a:ext cx="233136" cy="131139"/>
            </a:xfrm>
            <a:prstGeom prst="rect">
              <a:avLst/>
            </a:prstGeom>
          </p:spPr>
        </p:pic>
      </p:grpSp>
      <p:sp>
        <p:nvSpPr>
          <p:cNvPr id="15" name="모서리가 둥근 직사각형 14"/>
          <p:cNvSpPr/>
          <p:nvPr/>
        </p:nvSpPr>
        <p:spPr>
          <a:xfrm>
            <a:off x="2495550" y="5207000"/>
            <a:ext cx="7156450" cy="94265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21" name="직사각형 20"/>
          <p:cNvSpPr/>
          <p:nvPr/>
        </p:nvSpPr>
        <p:spPr>
          <a:xfrm>
            <a:off x="8782050" y="1143000"/>
            <a:ext cx="323850" cy="228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/>
        </p:nvGrpSpPr>
        <p:grpSpPr>
          <a:xfrm>
            <a:off x="8601854" y="944880"/>
            <a:ext cx="277352" cy="285750"/>
            <a:chOff x="6315799" y="-77119"/>
            <a:chExt cx="354179" cy="322153"/>
          </a:xfrm>
        </p:grpSpPr>
        <p:sp>
          <p:nvSpPr>
            <p:cNvPr id="28" name="object 11"/>
            <p:cNvSpPr/>
            <p:nvPr/>
          </p:nvSpPr>
          <p:spPr>
            <a:xfrm>
              <a:off x="6315799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12"/>
            <p:cNvSpPr txBox="1"/>
            <p:nvPr/>
          </p:nvSpPr>
          <p:spPr>
            <a:xfrm>
              <a:off x="6419650" y="-66387"/>
              <a:ext cx="70308" cy="287069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3</a:t>
              </a:r>
              <a:endParaRPr sz="1634" dirty="0">
                <a:latin typeface="Calibri"/>
                <a:cs typeface="Calibri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2540000" y="5237843"/>
            <a:ext cx="7010400" cy="856645"/>
            <a:chOff x="2931886" y="5783943"/>
            <a:chExt cx="6588839" cy="856645"/>
          </a:xfrm>
        </p:grpSpPr>
        <p:sp>
          <p:nvSpPr>
            <p:cNvPr id="32" name="직사각형 31"/>
            <p:cNvSpPr/>
            <p:nvPr/>
          </p:nvSpPr>
          <p:spPr>
            <a:xfrm>
              <a:off x="2931886" y="5783943"/>
              <a:ext cx="6588839" cy="8566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dirty="0" smtClean="0">
                  <a:solidFill>
                    <a:srgbClr val="252525"/>
                  </a:solidFill>
                  <a:latin typeface="+mn-ea"/>
                  <a:cs typeface="Arial"/>
                </a:rPr>
                <a:t>3. </a:t>
              </a:r>
              <a:r>
                <a:rPr lang="en-US" altLang="ko-KR" sz="1600" b="1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Click       if you want to complete course in English .</a:t>
              </a:r>
            </a:p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dirty="0">
                  <a:solidFill>
                    <a:srgbClr val="0033CC"/>
                  </a:solidFill>
                  <a:latin typeface="+mn-ea"/>
                </a:rPr>
                <a:t>To switch the language in the middle of playing a video lecture, close the video window being played and then switch the language.</a:t>
              </a:r>
              <a:endParaRPr lang="en-US" altLang="ko-KR" sz="1600" b="1" dirty="0" smtClean="0">
                <a:solidFill>
                  <a:srgbClr val="252525"/>
                </a:solidFill>
                <a:latin typeface="+mn-ea"/>
                <a:cs typeface="맑은 고딕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16667" y1="29630" x2="79167" y2="59259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392268" y="5854908"/>
              <a:ext cx="469932" cy="264337"/>
            </a:xfrm>
            <a:prstGeom prst="rect">
              <a:avLst/>
            </a:prstGeom>
          </p:spPr>
        </p:pic>
      </p:grpSp>
      <p:sp>
        <p:nvSpPr>
          <p:cNvPr id="17" name="직사각형 16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143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t="8083" r="13571" b="16834"/>
          <a:stretch/>
        </p:blipFill>
        <p:spPr>
          <a:xfrm>
            <a:off x="2481941" y="1491126"/>
            <a:ext cx="7156183" cy="3875314"/>
          </a:xfrm>
          <a:prstGeom prst="rect">
            <a:avLst/>
          </a:prstGeom>
        </p:spPr>
      </p:pic>
      <p:sp>
        <p:nvSpPr>
          <p:cNvPr id="15" name="모서리가 둥근 직사각형 14"/>
          <p:cNvSpPr/>
          <p:nvPr/>
        </p:nvSpPr>
        <p:spPr>
          <a:xfrm>
            <a:off x="3635564" y="5662494"/>
            <a:ext cx="4880473" cy="617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grpSp>
        <p:nvGrpSpPr>
          <p:cNvPr id="18" name="그룹 17"/>
          <p:cNvGrpSpPr/>
          <p:nvPr/>
        </p:nvGrpSpPr>
        <p:grpSpPr>
          <a:xfrm>
            <a:off x="4572000" y="3315390"/>
            <a:ext cx="4406266" cy="942975"/>
            <a:chOff x="4752975" y="3238500"/>
            <a:chExt cx="4406266" cy="942975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4752975" y="3238500"/>
              <a:ext cx="4015740" cy="942975"/>
            </a:xfrm>
            <a:prstGeom prst="roundRect">
              <a:avLst/>
            </a:prstGeom>
            <a:solidFill>
              <a:srgbClr val="F6E28E"/>
            </a:solidFill>
            <a:ln>
              <a:solidFill>
                <a:srgbClr val="F6E28E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object 20"/>
            <p:cNvSpPr txBox="1"/>
            <p:nvPr/>
          </p:nvSpPr>
          <p:spPr>
            <a:xfrm>
              <a:off x="4872990" y="3318510"/>
              <a:ext cx="4286251" cy="774679"/>
            </a:xfrm>
            <a:prstGeom prst="rect">
              <a:avLst/>
            </a:prstGeom>
          </p:spPr>
          <p:txBody>
            <a:bodyPr vert="horz" wrap="square" lIns="0" tIns="5187" rIns="0" bIns="0" rtlCol="0">
              <a:spAutoFit/>
            </a:bodyPr>
            <a:lstStyle/>
            <a:p>
              <a:pPr marL="82415"/>
              <a:r>
                <a:rPr lang="en-US" altLang="ko-KR" sz="1000" b="1" dirty="0" smtClean="0">
                  <a:latin typeface="+mn-ea"/>
                  <a:cs typeface="맑은 고딕"/>
                </a:rPr>
                <a:t>※</a:t>
              </a:r>
              <a:r>
                <a:rPr lang="en-US" altLang="ko-KR" sz="1000" b="1" spc="-132" dirty="0" smtClean="0">
                  <a:latin typeface="+mn-ea"/>
                  <a:cs typeface="맑은 고딕"/>
                </a:rPr>
                <a:t> </a:t>
              </a:r>
              <a:r>
                <a:rPr lang="en-US" altLang="ko-KR" sz="1000" b="1" dirty="0">
                  <a:solidFill>
                    <a:srgbClr val="000000"/>
                  </a:solidFill>
                  <a:latin typeface="+mn-ea"/>
                </a:rPr>
                <a:t>In accordance with </a:t>
              </a:r>
              <a:r>
                <a:rPr lang="ko-KR" altLang="en-US" sz="1000" b="1" spc="5" dirty="0">
                  <a:latin typeface="+mn-ea"/>
                  <a:cs typeface="맑은 고딕"/>
                </a:rPr>
                <a:t>「</a:t>
              </a:r>
              <a:r>
                <a:rPr lang="en-US" altLang="ko-KR" sz="1000" b="1" dirty="0">
                  <a:latin typeface="+mn-ea"/>
                  <a:cs typeface="맑은 고딕"/>
                </a:rPr>
                <a:t>Education for Improving Disability Awareness</a:t>
              </a:r>
              <a:r>
                <a:rPr lang="ko-KR" altLang="en-US" sz="1000" b="1" spc="5" dirty="0" smtClean="0">
                  <a:latin typeface="+mn-ea"/>
                  <a:cs typeface="맑은 고딕"/>
                </a:rPr>
                <a:t>」</a:t>
              </a:r>
              <a:r>
                <a:rPr lang="en-US" altLang="ko-KR" sz="1000" b="1" dirty="0" smtClean="0">
                  <a:solidFill>
                    <a:srgbClr val="000000"/>
                  </a:solidFill>
                  <a:latin typeface="+mn-ea"/>
                </a:rPr>
                <a:t>, </a:t>
              </a:r>
              <a:r>
                <a:rPr lang="en-US" altLang="ko-KR" sz="1000" b="1" dirty="0">
                  <a:solidFill>
                    <a:srgbClr val="0033CC"/>
                  </a:solidFill>
                  <a:latin typeface="+mn-ea"/>
                </a:rPr>
                <a:t>all members of Ajou University must </a:t>
              </a:r>
              <a:r>
                <a:rPr lang="en-US" altLang="ko-KR" sz="1000" b="1" dirty="0" smtClean="0">
                  <a:solidFill>
                    <a:srgbClr val="0033CC"/>
                  </a:solidFill>
                  <a:latin typeface="+mn-ea"/>
                </a:rPr>
                <a:t>complete </a:t>
              </a:r>
              <a:r>
                <a:rPr lang="en-US" altLang="ko-KR" sz="1000" b="1" dirty="0">
                  <a:solidFill>
                    <a:srgbClr val="002FC4"/>
                  </a:solidFill>
                  <a:latin typeface="+mn-ea"/>
                  <a:cs typeface="맑은 고딕"/>
                </a:rPr>
                <a:t>Education for </a:t>
              </a:r>
              <a:r>
                <a:rPr lang="en-US" altLang="ko-KR" sz="1000" b="1" dirty="0" smtClean="0">
                  <a:solidFill>
                    <a:srgbClr val="002FC4"/>
                  </a:solidFill>
                  <a:latin typeface="+mn-ea"/>
                  <a:cs typeface="맑은 고딕"/>
                </a:rPr>
                <a:t>improving disability </a:t>
              </a:r>
              <a:r>
                <a:rPr lang="en-US" altLang="ko-KR" sz="1000" b="1" dirty="0">
                  <a:solidFill>
                    <a:srgbClr val="002FC4"/>
                  </a:solidFill>
                  <a:latin typeface="+mn-ea"/>
                  <a:cs typeface="맑은 고딕"/>
                </a:rPr>
                <a:t>a</a:t>
              </a:r>
              <a:r>
                <a:rPr lang="en-US" altLang="ko-KR" sz="1000" b="1" dirty="0" smtClean="0">
                  <a:solidFill>
                    <a:srgbClr val="002FC4"/>
                  </a:solidFill>
                  <a:latin typeface="+mn-ea"/>
                  <a:cs typeface="맑은 고딕"/>
                </a:rPr>
                <a:t>wareness</a:t>
              </a:r>
              <a:r>
                <a:rPr lang="en-US" altLang="ko-KR" sz="1000" b="1" dirty="0" smtClean="0">
                  <a:latin typeface="+mn-ea"/>
                  <a:cs typeface="맑은 고딕"/>
                </a:rPr>
                <a:t>.</a:t>
              </a:r>
              <a:endParaRPr lang="en-US" sz="1000" b="1" dirty="0" smtClean="0">
                <a:latin typeface="+mn-ea"/>
                <a:cs typeface="맑은 고딕"/>
              </a:endParaRPr>
            </a:p>
            <a:p>
              <a:pPr marL="82415"/>
              <a:r>
                <a:rPr lang="en-US" altLang="ko-KR" sz="1000" b="1" spc="-5" dirty="0">
                  <a:latin typeface="+mn-ea"/>
                  <a:cs typeface="맑은 고딕"/>
                </a:rPr>
                <a:t>&lt;</a:t>
              </a:r>
              <a:r>
                <a:rPr lang="en-US" altLang="ko-KR" sz="1000" b="1" dirty="0">
                  <a:solidFill>
                    <a:srgbClr val="000000"/>
                  </a:solidFill>
                  <a:latin typeface="+mn-ea"/>
                </a:rPr>
                <a:t> Relevant evidence </a:t>
              </a:r>
              <a:r>
                <a:rPr lang="en-US" altLang="ko-KR" sz="1000" b="1" dirty="0">
                  <a:latin typeface="+mn-ea"/>
                  <a:cs typeface="맑은 고딕"/>
                </a:rPr>
                <a:t>&gt;</a:t>
              </a:r>
              <a:endParaRPr sz="1000" b="1" dirty="0">
                <a:latin typeface="+mn-ea"/>
                <a:cs typeface="맑은 고딕"/>
              </a:endParaRPr>
            </a:p>
            <a:p>
              <a:pPr marL="238599" indent="-156761">
                <a:buChar char="-"/>
                <a:tabLst>
                  <a:tab pos="239175" algn="l"/>
                </a:tabLst>
              </a:pPr>
              <a:r>
                <a:rPr lang="en-US" altLang="ko-KR" sz="1000" b="1" dirty="0" smtClean="0">
                  <a:latin typeface="+mn-ea"/>
                  <a:cs typeface="맑은 고딕"/>
                </a:rPr>
                <a:t>Article 25 of </a:t>
              </a:r>
              <a:r>
                <a:rPr lang="ko-KR" altLang="en-US" sz="1000" b="1" spc="5" dirty="0" smtClean="0">
                  <a:latin typeface="+mn-ea"/>
                  <a:cs typeface="맑은 고딕"/>
                </a:rPr>
                <a:t>「</a:t>
              </a:r>
              <a:r>
                <a:rPr lang="en-US" altLang="ko-KR" sz="1000" b="1" dirty="0" smtClean="0">
                  <a:latin typeface="+mn-ea"/>
                </a:rPr>
                <a:t>Welfare </a:t>
              </a:r>
              <a:r>
                <a:rPr lang="en-US" altLang="ko-KR" sz="1000" b="1" dirty="0">
                  <a:latin typeface="+mn-ea"/>
                </a:rPr>
                <a:t>of Disabled Persons </a:t>
              </a:r>
              <a:r>
                <a:rPr lang="en-US" altLang="ko-KR" sz="1000" b="1" dirty="0" smtClean="0">
                  <a:latin typeface="+mn-ea"/>
                </a:rPr>
                <a:t>Act</a:t>
              </a:r>
              <a:r>
                <a:rPr lang="ko-KR" altLang="en-US" sz="1000" b="1" spc="5" dirty="0" smtClean="0">
                  <a:latin typeface="+mn-ea"/>
                  <a:cs typeface="맑은 고딕"/>
                </a:rPr>
                <a:t>」</a:t>
              </a:r>
              <a:endParaRPr sz="1000" b="1" dirty="0">
                <a:latin typeface="+mn-ea"/>
                <a:cs typeface="맑은 고딕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2747736" y="4557724"/>
            <a:ext cx="1030514" cy="33337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" name="직선 화살표 연결선 2"/>
          <p:cNvCxnSpPr/>
          <p:nvPr/>
        </p:nvCxnSpPr>
        <p:spPr>
          <a:xfrm flipV="1">
            <a:off x="3762375" y="4201215"/>
            <a:ext cx="819150" cy="47625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그룹 25"/>
          <p:cNvGrpSpPr/>
          <p:nvPr/>
        </p:nvGrpSpPr>
        <p:grpSpPr>
          <a:xfrm>
            <a:off x="2537512" y="4433328"/>
            <a:ext cx="330371" cy="317323"/>
            <a:chOff x="6315799" y="-77119"/>
            <a:chExt cx="354179" cy="322153"/>
          </a:xfrm>
        </p:grpSpPr>
        <p:sp>
          <p:nvSpPr>
            <p:cNvPr id="28" name="object 11"/>
            <p:cNvSpPr/>
            <p:nvPr/>
          </p:nvSpPr>
          <p:spPr>
            <a:xfrm>
              <a:off x="6315799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12"/>
            <p:cNvSpPr txBox="1"/>
            <p:nvPr/>
          </p:nvSpPr>
          <p:spPr>
            <a:xfrm>
              <a:off x="6415766" y="-49760"/>
              <a:ext cx="119340" cy="267123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4</a:t>
              </a:r>
              <a:endParaRPr sz="1634" dirty="0">
                <a:latin typeface="Calibri"/>
                <a:cs typeface="Calibri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3613762" y="5650247"/>
            <a:ext cx="4858209" cy="610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838" algn="ctr">
              <a:spcBef>
                <a:spcPts val="245"/>
              </a:spcBef>
              <a:tabLst>
                <a:tab pos="392477" algn="l"/>
              </a:tabLst>
            </a:pPr>
            <a:r>
              <a:rPr lang="en-US" altLang="ko-KR" sz="1600" b="1" dirty="0" smtClean="0">
                <a:solidFill>
                  <a:srgbClr val="252525"/>
                </a:solidFill>
                <a:latin typeface="+mn-ea"/>
                <a:cs typeface="Arial"/>
              </a:rPr>
              <a:t>4. </a:t>
            </a:r>
            <a:r>
              <a:rPr lang="ko-KR" altLang="en-US" sz="1600" b="1" dirty="0" err="1">
                <a:latin typeface="+mn-ea"/>
              </a:rPr>
              <a:t>After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selecting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a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language</a:t>
            </a:r>
            <a:r>
              <a:rPr lang="ko-KR" altLang="en-US" sz="1600" b="1" dirty="0">
                <a:latin typeface="+mn-ea"/>
              </a:rPr>
              <a:t>, </a:t>
            </a:r>
            <a:endParaRPr lang="en-US" altLang="ko-KR" sz="1600" b="1" dirty="0" smtClean="0">
              <a:latin typeface="+mn-ea"/>
            </a:endParaRPr>
          </a:p>
          <a:p>
            <a:pPr marL="81838" algn="ctr">
              <a:spcBef>
                <a:spcPts val="245"/>
              </a:spcBef>
              <a:tabLst>
                <a:tab pos="392477" algn="l"/>
              </a:tabLst>
            </a:pPr>
            <a:r>
              <a:rPr lang="ko-KR" altLang="en-US" sz="1600" b="1" dirty="0" err="1" smtClean="0">
                <a:latin typeface="+mn-ea"/>
              </a:rPr>
              <a:t>list</a:t>
            </a:r>
            <a:r>
              <a:rPr lang="ko-KR" altLang="en-US" sz="1600" b="1" dirty="0" smtClean="0">
                <a:latin typeface="+mn-ea"/>
              </a:rPr>
              <a:t> </a:t>
            </a:r>
            <a:r>
              <a:rPr lang="ko-KR" altLang="en-US" sz="1600" b="1" dirty="0">
                <a:latin typeface="+mn-ea"/>
              </a:rPr>
              <a:t>of </a:t>
            </a:r>
            <a:r>
              <a:rPr lang="en-US" altLang="ko-KR" sz="1600" b="1" dirty="0">
                <a:latin typeface="+mn-ea"/>
              </a:rPr>
              <a:t>educations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suitable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is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automatically</a:t>
            </a:r>
            <a:r>
              <a:rPr lang="ko-KR" altLang="en-US" sz="1600" b="1" dirty="0">
                <a:latin typeface="+mn-ea"/>
              </a:rPr>
              <a:t> </a:t>
            </a:r>
            <a:r>
              <a:rPr lang="ko-KR" altLang="en-US" sz="1600" b="1" dirty="0" err="1">
                <a:latin typeface="+mn-ea"/>
              </a:rPr>
              <a:t>set</a:t>
            </a:r>
            <a:r>
              <a:rPr lang="ko-KR" altLang="en-US" sz="1600" b="1" dirty="0" smtClean="0">
                <a:latin typeface="+mn-ea"/>
              </a:rPr>
              <a:t>.</a:t>
            </a:r>
            <a:endParaRPr lang="ko-KR" altLang="en-US" sz="1600" b="1" dirty="0">
              <a:latin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4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그림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5" t="8083" r="13571" b="16834"/>
          <a:stretch/>
        </p:blipFill>
        <p:spPr>
          <a:xfrm>
            <a:off x="2481941" y="1204686"/>
            <a:ext cx="7156183" cy="3875314"/>
          </a:xfrm>
          <a:prstGeom prst="rect">
            <a:avLst/>
          </a:prstGeom>
        </p:spPr>
      </p:pic>
      <p:sp>
        <p:nvSpPr>
          <p:cNvPr id="17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25" name="직사각형 24"/>
          <p:cNvSpPr/>
          <p:nvPr/>
        </p:nvSpPr>
        <p:spPr>
          <a:xfrm>
            <a:off x="8860009" y="4597400"/>
            <a:ext cx="410991" cy="25935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6" name="그룹 25"/>
          <p:cNvGrpSpPr/>
          <p:nvPr/>
        </p:nvGrpSpPr>
        <p:grpSpPr>
          <a:xfrm>
            <a:off x="8661843" y="4449131"/>
            <a:ext cx="286302" cy="265064"/>
            <a:chOff x="6315799" y="-77119"/>
            <a:chExt cx="354179" cy="325625"/>
          </a:xfrm>
        </p:grpSpPr>
        <p:sp>
          <p:nvSpPr>
            <p:cNvPr id="28" name="object 11"/>
            <p:cNvSpPr/>
            <p:nvPr/>
          </p:nvSpPr>
          <p:spPr>
            <a:xfrm>
              <a:off x="6315799" y="-77119"/>
              <a:ext cx="354179" cy="322153"/>
            </a:xfrm>
            <a:custGeom>
              <a:avLst/>
              <a:gdLst/>
              <a:ahLst/>
              <a:cxnLst/>
              <a:rect l="l" t="t" r="r" b="b"/>
              <a:pathLst>
                <a:path w="407035" h="354965">
                  <a:moveTo>
                    <a:pt x="406463" y="176682"/>
                  </a:moveTo>
                  <a:lnTo>
                    <a:pt x="397332" y="123367"/>
                  </a:lnTo>
                  <a:lnTo>
                    <a:pt x="359270" y="63969"/>
                  </a:lnTo>
                  <a:lnTo>
                    <a:pt x="315125" y="28930"/>
                  </a:lnTo>
                  <a:lnTo>
                    <a:pt x="308444" y="25895"/>
                  </a:lnTo>
                  <a:lnTo>
                    <a:pt x="281635" y="13703"/>
                  </a:lnTo>
                  <a:lnTo>
                    <a:pt x="261835" y="7607"/>
                  </a:lnTo>
                  <a:lnTo>
                    <a:pt x="243573" y="3048"/>
                  </a:lnTo>
                  <a:lnTo>
                    <a:pt x="202476" y="0"/>
                  </a:lnTo>
                  <a:lnTo>
                    <a:pt x="161366" y="3048"/>
                  </a:lnTo>
                  <a:lnTo>
                    <a:pt x="106565" y="21323"/>
                  </a:lnTo>
                  <a:lnTo>
                    <a:pt x="59372" y="51790"/>
                  </a:lnTo>
                  <a:lnTo>
                    <a:pt x="24358" y="92913"/>
                  </a:lnTo>
                  <a:lnTo>
                    <a:pt x="4572" y="141655"/>
                  </a:lnTo>
                  <a:lnTo>
                    <a:pt x="0" y="178206"/>
                  </a:lnTo>
                  <a:lnTo>
                    <a:pt x="1524" y="196481"/>
                  </a:lnTo>
                  <a:lnTo>
                    <a:pt x="16751" y="248272"/>
                  </a:lnTo>
                  <a:lnTo>
                    <a:pt x="47193" y="290918"/>
                  </a:lnTo>
                  <a:lnTo>
                    <a:pt x="108089" y="333578"/>
                  </a:lnTo>
                  <a:lnTo>
                    <a:pt x="162890" y="351853"/>
                  </a:lnTo>
                  <a:lnTo>
                    <a:pt x="203987" y="354901"/>
                  </a:lnTo>
                  <a:lnTo>
                    <a:pt x="223786" y="353377"/>
                  </a:lnTo>
                  <a:lnTo>
                    <a:pt x="263359" y="347281"/>
                  </a:lnTo>
                  <a:lnTo>
                    <a:pt x="281635" y="341185"/>
                  </a:lnTo>
                  <a:lnTo>
                    <a:pt x="299897" y="333578"/>
                  </a:lnTo>
                  <a:lnTo>
                    <a:pt x="308267" y="329006"/>
                  </a:lnTo>
                  <a:lnTo>
                    <a:pt x="316649" y="324434"/>
                  </a:lnTo>
                  <a:lnTo>
                    <a:pt x="359270" y="290918"/>
                  </a:lnTo>
                  <a:lnTo>
                    <a:pt x="389712" y="246748"/>
                  </a:lnTo>
                  <a:lnTo>
                    <a:pt x="404939" y="194957"/>
                  </a:lnTo>
                  <a:lnTo>
                    <a:pt x="406463" y="176682"/>
                  </a:lnTo>
                  <a:close/>
                </a:path>
              </a:pathLst>
            </a:custGeom>
            <a:solidFill>
              <a:srgbClr val="BF0000"/>
            </a:solidFill>
          </p:spPr>
          <p:txBody>
            <a:bodyPr wrap="square" lIns="0" tIns="0" rIns="0" bIns="0" rtlCol="0"/>
            <a:lstStyle/>
            <a:p>
              <a:endParaRPr sz="1634"/>
            </a:p>
          </p:txBody>
        </p:sp>
        <p:sp>
          <p:nvSpPr>
            <p:cNvPr id="30" name="object 12"/>
            <p:cNvSpPr txBox="1"/>
            <p:nvPr/>
          </p:nvSpPr>
          <p:spPr>
            <a:xfrm>
              <a:off x="6409395" y="-74728"/>
              <a:ext cx="119340" cy="323234"/>
            </a:xfrm>
            <a:prstGeom prst="rect">
              <a:avLst/>
            </a:prstGeom>
          </p:spPr>
          <p:txBody>
            <a:bodyPr vert="horz" wrap="square" lIns="0" tIns="11526" rIns="0" bIns="0" rtlCol="0">
              <a:spAutoFit/>
            </a:bodyPr>
            <a:lstStyle/>
            <a:p>
              <a:pPr marL="11527">
                <a:spcBef>
                  <a:spcPts val="91"/>
                </a:spcBef>
              </a:pPr>
              <a:r>
                <a:rPr lang="en-US" sz="1634" spc="-5" dirty="0" smtClean="0">
                  <a:solidFill>
                    <a:srgbClr val="FFFFFF"/>
                  </a:solidFill>
                  <a:latin typeface="Calibri"/>
                  <a:cs typeface="Calibri"/>
                </a:rPr>
                <a:t>5</a:t>
              </a:r>
              <a:endParaRPr sz="1634" dirty="0">
                <a:latin typeface="Calibri"/>
                <a:cs typeface="Calibri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2526031" y="5092691"/>
            <a:ext cx="7067550" cy="1128514"/>
            <a:chOff x="2526031" y="5092691"/>
            <a:chExt cx="7067550" cy="1128514"/>
          </a:xfrm>
        </p:grpSpPr>
        <p:sp>
          <p:nvSpPr>
            <p:cNvPr id="19" name="모서리가 둥근 직사각형 18"/>
            <p:cNvSpPr/>
            <p:nvPr/>
          </p:nvSpPr>
          <p:spPr>
            <a:xfrm>
              <a:off x="2671364" y="5092891"/>
              <a:ext cx="6825176" cy="112062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2526031" y="5092691"/>
              <a:ext cx="7067550" cy="11285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dirty="0" smtClean="0">
                  <a:latin typeface="+mn-ea"/>
                </a:rPr>
                <a:t>5. When you click</a:t>
              </a:r>
              <a:r>
                <a:rPr lang="ko-KR" altLang="en-US" sz="1600" b="1" dirty="0" smtClean="0">
                  <a:latin typeface="+mn-ea"/>
                </a:rPr>
                <a:t>        of </a:t>
              </a:r>
              <a:r>
                <a:rPr lang="ko-KR" altLang="en-US" sz="1600" b="1" dirty="0" err="1">
                  <a:latin typeface="+mn-ea"/>
                </a:rPr>
                <a:t>the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 smtClean="0">
                  <a:latin typeface="+mn-ea"/>
                </a:rPr>
                <a:t>education, it’s </a:t>
              </a:r>
              <a:r>
                <a:rPr lang="en-US" altLang="ko-KR" sz="1600" b="1" dirty="0" err="1" smtClean="0">
                  <a:latin typeface="+mn-ea"/>
                </a:rPr>
                <a:t>gonna</a:t>
              </a:r>
              <a:r>
                <a:rPr lang="en-US" altLang="ko-KR" sz="1600" b="1" dirty="0" smtClean="0">
                  <a:latin typeface="+mn-ea"/>
                </a:rPr>
                <a:t> be played.</a:t>
              </a:r>
              <a:r>
                <a:rPr lang="ko-KR" altLang="en-US" sz="1600" b="1" dirty="0" smtClean="0">
                  <a:latin typeface="+mn-ea"/>
                </a:rPr>
                <a:t> </a:t>
              </a:r>
              <a:endParaRPr lang="en-US" altLang="ko-KR" sz="1600" b="1" dirty="0" smtClean="0">
                <a:latin typeface="+mn-ea"/>
              </a:endParaRPr>
            </a:p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ko-KR" altLang="en-US" sz="1600" b="1" dirty="0" smtClean="0">
                  <a:latin typeface="+mn-ea"/>
                </a:rPr>
                <a:t>(</a:t>
              </a:r>
              <a:r>
                <a:rPr lang="en-US" altLang="ko-KR" sz="1600" b="1" dirty="0" smtClean="0">
                  <a:latin typeface="+mn-ea"/>
                </a:rPr>
                <a:t>O</a:t>
              </a:r>
              <a:r>
                <a:rPr lang="ko-KR" altLang="en-US" sz="1600" b="1" dirty="0" err="1" smtClean="0">
                  <a:latin typeface="+mn-ea"/>
                </a:rPr>
                <a:t>nly</a:t>
              </a:r>
              <a:r>
                <a:rPr lang="ko-KR" altLang="en-US" sz="1600" b="1" dirty="0" smtClean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one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>
                  <a:latin typeface="+mn-ea"/>
                </a:rPr>
                <a:t>education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will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be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played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at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a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 smtClean="0">
                  <a:latin typeface="+mn-ea"/>
                </a:rPr>
                <a:t>time</a:t>
              </a:r>
              <a:r>
                <a:rPr lang="en-US" altLang="ko-KR" sz="1600" b="1" dirty="0" smtClean="0">
                  <a:latin typeface="+mn-ea"/>
                </a:rPr>
                <a:t>.</a:t>
              </a:r>
              <a:r>
                <a:rPr lang="ko-KR" altLang="en-US" sz="1600" b="1" dirty="0" smtClean="0">
                  <a:latin typeface="+mn-ea"/>
                </a:rPr>
                <a:t> </a:t>
              </a:r>
              <a:endParaRPr lang="en-US" altLang="ko-KR" sz="1600" b="1" dirty="0" smtClean="0">
                <a:latin typeface="+mn-ea"/>
              </a:endParaRPr>
            </a:p>
            <a:p>
              <a:pPr marL="81838" algn="ctr">
                <a:spcBef>
                  <a:spcPts val="245"/>
                </a:spcBef>
                <a:tabLst>
                  <a:tab pos="392477" algn="l"/>
                </a:tabLst>
              </a:pPr>
              <a:r>
                <a:rPr lang="en-US" altLang="ko-KR" sz="1600" b="1" dirty="0" smtClean="0">
                  <a:latin typeface="+mn-ea"/>
                </a:rPr>
                <a:t>I</a:t>
              </a:r>
              <a:r>
                <a:rPr lang="ko-KR" altLang="en-US" sz="1600" b="1" dirty="0" err="1" smtClean="0">
                  <a:latin typeface="+mn-ea"/>
                </a:rPr>
                <a:t>f</a:t>
              </a:r>
              <a:r>
                <a:rPr lang="ko-KR" altLang="en-US" sz="1600" b="1" dirty="0" smtClean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you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click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the</a:t>
              </a:r>
              <a:r>
                <a:rPr lang="ko-KR" altLang="en-US" sz="1600" b="1" dirty="0">
                  <a:latin typeface="+mn-ea"/>
                </a:rPr>
                <a:t> “</a:t>
              </a:r>
              <a:r>
                <a:rPr lang="en-US" altLang="ko-KR" sz="1600" b="1" dirty="0">
                  <a:latin typeface="+mn-ea"/>
                </a:rPr>
                <a:t>view</a:t>
              </a:r>
              <a:r>
                <a:rPr lang="ko-KR" altLang="en-US" sz="1600" b="1" dirty="0">
                  <a:latin typeface="+mn-ea"/>
                </a:rPr>
                <a:t>” </a:t>
              </a:r>
              <a:r>
                <a:rPr lang="ko-KR" altLang="en-US" sz="1600" b="1" dirty="0" err="1">
                  <a:latin typeface="+mn-ea"/>
                </a:rPr>
                <a:t>for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another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>
                  <a:latin typeface="+mn-ea"/>
                </a:rPr>
                <a:t>education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while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taking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the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>
                  <a:latin typeface="+mn-ea"/>
                </a:rPr>
                <a:t>other</a:t>
              </a:r>
              <a:r>
                <a:rPr lang="ko-KR" altLang="en-US" sz="1600" b="1" dirty="0">
                  <a:latin typeface="+mn-ea"/>
                </a:rPr>
                <a:t>, </a:t>
              </a:r>
              <a:r>
                <a:rPr lang="ko-KR" altLang="en-US" sz="1600" b="1" dirty="0" err="1">
                  <a:latin typeface="+mn-ea"/>
                </a:rPr>
                <a:t>the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>
                  <a:latin typeface="+mn-ea"/>
                </a:rPr>
                <a:t>former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en-US" altLang="ko-KR" sz="1600" b="1" dirty="0">
                  <a:latin typeface="+mn-ea"/>
                </a:rPr>
                <a:t>being played </a:t>
              </a:r>
              <a:r>
                <a:rPr lang="ko-KR" altLang="en-US" sz="1600" b="1" dirty="0" err="1">
                  <a:latin typeface="+mn-ea"/>
                </a:rPr>
                <a:t>will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automatically</a:t>
              </a:r>
              <a:r>
                <a:rPr lang="ko-KR" altLang="en-US" sz="1600" b="1" dirty="0">
                  <a:latin typeface="+mn-ea"/>
                </a:rPr>
                <a:t> </a:t>
              </a:r>
              <a:r>
                <a:rPr lang="ko-KR" altLang="en-US" sz="1600" b="1" dirty="0" err="1">
                  <a:latin typeface="+mn-ea"/>
                </a:rPr>
                <a:t>end</a:t>
              </a:r>
              <a:r>
                <a:rPr lang="ko-KR" altLang="en-US" sz="1600" b="1" dirty="0">
                  <a:latin typeface="+mn-ea"/>
                </a:rPr>
                <a:t>.)</a:t>
              </a:r>
              <a:endParaRPr lang="ko-KR" altLang="en-US" sz="1600" b="1" dirty="0">
                <a:latin typeface="+mn-ea"/>
                <a:cs typeface="Arial"/>
              </a:endParaRPr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12903" y1="65714" x2="48387" y2="20000"/>
                          <a14:foregroundMark x1="41935" y1="40000" x2="56452" y2="628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1011" y="5144226"/>
              <a:ext cx="514350" cy="285597"/>
            </a:xfrm>
            <a:prstGeom prst="rect">
              <a:avLst/>
            </a:prstGeom>
          </p:spPr>
        </p:pic>
      </p:grpSp>
      <p:sp>
        <p:nvSpPr>
          <p:cNvPr id="15" name="직사각형 14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438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모서리가 둥근 직사각형 14"/>
          <p:cNvSpPr/>
          <p:nvPr/>
        </p:nvSpPr>
        <p:spPr>
          <a:xfrm>
            <a:off x="2448774" y="4461833"/>
            <a:ext cx="7268103" cy="18177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object 9"/>
          <p:cNvSpPr txBox="1"/>
          <p:nvPr/>
        </p:nvSpPr>
        <p:spPr>
          <a:xfrm>
            <a:off x="2541161" y="4530576"/>
            <a:ext cx="7109615" cy="1722449"/>
          </a:xfrm>
          <a:prstGeom prst="rect">
            <a:avLst/>
          </a:prstGeom>
        </p:spPr>
        <p:txBody>
          <a:bodyPr vert="horz" wrap="square" lIns="0" tIns="29391" rIns="0" bIns="0" rtlCol="0">
            <a:spAutoFit/>
          </a:bodyPr>
          <a:lstStyle/>
          <a:p>
            <a:pPr marL="90170">
              <a:lnSpc>
                <a:spcPts val="2160"/>
              </a:lnSpc>
              <a:spcBef>
                <a:spcPts val="254"/>
              </a:spcBef>
            </a:pPr>
            <a:r>
              <a:rPr lang="en-US" altLang="ko-KR" sz="1600" b="1" spc="-5" dirty="0">
                <a:latin typeface="+mn-ea"/>
                <a:cs typeface="맑은 고딕"/>
              </a:rPr>
              <a:t>※</a:t>
            </a:r>
            <a:r>
              <a:rPr lang="en-US" altLang="ko-KR" sz="1600" b="1" spc="-225" dirty="0">
                <a:latin typeface="+mn-ea"/>
                <a:cs typeface="맑은 고딕"/>
              </a:rPr>
              <a:t> </a:t>
            </a:r>
            <a:r>
              <a:rPr lang="en-US" altLang="ko-KR" sz="1600" b="1" spc="-5" dirty="0">
                <a:latin typeface="+mn-ea"/>
                <a:cs typeface="맑은 고딕"/>
              </a:rPr>
              <a:t>Instructions for video playing</a:t>
            </a:r>
            <a:endParaRPr lang="en-US" altLang="ko-KR" sz="1600" b="1" dirty="0">
              <a:latin typeface="+mn-ea"/>
              <a:cs typeface="맑은 고딕"/>
            </a:endParaRPr>
          </a:p>
          <a:p>
            <a:pPr marL="375285" indent="-285750">
              <a:lnSpc>
                <a:spcPts val="2160"/>
              </a:lnSpc>
              <a:buFontTx/>
              <a:buChar char="-"/>
              <a:tabLst>
                <a:tab pos="376555" algn="l"/>
                <a:tab pos="377190" algn="l"/>
              </a:tabLst>
            </a:pPr>
            <a:r>
              <a:rPr lang="en-US" altLang="ko-KR" sz="1600" b="1" dirty="0" smtClean="0">
                <a:latin typeface="+mn-ea"/>
              </a:rPr>
              <a:t>Education</a:t>
            </a: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that have ended in the middle of the course can be taken afterwards when </a:t>
            </a: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played.</a:t>
            </a:r>
          </a:p>
          <a:p>
            <a:pPr marL="375285" indent="-285750">
              <a:lnSpc>
                <a:spcPts val="2160"/>
              </a:lnSpc>
              <a:buFontTx/>
              <a:buChar char="-"/>
              <a:tabLst>
                <a:tab pos="376555" algn="l"/>
                <a:tab pos="377190" algn="l"/>
              </a:tabLst>
            </a:pP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To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prevent fraudulent </a:t>
            </a:r>
            <a:r>
              <a:rPr lang="en-US" altLang="ko-KR" sz="1600" b="1" dirty="0">
                <a:latin typeface="+mn-ea"/>
              </a:rPr>
              <a:t>educations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, videos are not provided except for the "Play/Pause" </a:t>
            </a: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function.</a:t>
            </a:r>
          </a:p>
          <a:p>
            <a:pPr marL="375285" indent="-285750">
              <a:lnSpc>
                <a:spcPts val="2160"/>
              </a:lnSpc>
              <a:buFontTx/>
              <a:buChar char="-"/>
              <a:tabLst>
                <a:tab pos="376555" algn="l"/>
                <a:tab pos="377190" algn="l"/>
              </a:tabLst>
            </a:pPr>
            <a:r>
              <a:rPr lang="en-US" altLang="ko-KR" sz="1600" b="1" dirty="0" smtClean="0">
                <a:solidFill>
                  <a:srgbClr val="000000"/>
                </a:solidFill>
                <a:latin typeface="+mn-ea"/>
              </a:rPr>
              <a:t>Random </a:t>
            </a:r>
            <a:r>
              <a:rPr lang="en-US" altLang="ko-KR" sz="1600" b="1" dirty="0">
                <a:solidFill>
                  <a:srgbClr val="000000"/>
                </a:solidFill>
                <a:latin typeface="+mn-ea"/>
              </a:rPr>
              <a:t>skip of scrolls is not provided during playback.</a:t>
            </a:r>
            <a:endParaRPr lang="en-US" altLang="ko-KR" sz="1600" b="1" dirty="0">
              <a:latin typeface="+mn-ea"/>
              <a:cs typeface="Calibri"/>
            </a:endParaRPr>
          </a:p>
        </p:txBody>
      </p:sp>
      <p:sp>
        <p:nvSpPr>
          <p:cNvPr id="18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13188"/>
          <a:stretch/>
        </p:blipFill>
        <p:spPr>
          <a:xfrm>
            <a:off x="3373401" y="1138238"/>
            <a:ext cx="5238972" cy="3227504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453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27" t="8193" r="13524" b="23695"/>
          <a:stretch/>
        </p:blipFill>
        <p:spPr>
          <a:xfrm>
            <a:off x="2445744" y="1068636"/>
            <a:ext cx="7271134" cy="3736923"/>
          </a:xfrm>
          <a:prstGeom prst="rect">
            <a:avLst/>
          </a:prstGeom>
        </p:spPr>
      </p:pic>
      <p:sp>
        <p:nvSpPr>
          <p:cNvPr id="19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3106757" y="4853272"/>
            <a:ext cx="5916057" cy="141417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2422608" y="4416101"/>
            <a:ext cx="3786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 smtClean="0">
                <a:solidFill>
                  <a:srgbClr val="252525"/>
                </a:solidFill>
                <a:latin typeface="+mn-ea"/>
                <a:cs typeface="맑은 고딕"/>
              </a:rPr>
              <a:t>1.</a:t>
            </a:r>
            <a:endParaRPr lang="ko-KR" altLang="en-US" dirty="0"/>
          </a:p>
        </p:txBody>
      </p:sp>
      <p:sp>
        <p:nvSpPr>
          <p:cNvPr id="31" name="직사각형 30"/>
          <p:cNvSpPr/>
          <p:nvPr/>
        </p:nvSpPr>
        <p:spPr>
          <a:xfrm>
            <a:off x="7221029" y="3703217"/>
            <a:ext cx="379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5" dirty="0">
                <a:solidFill>
                  <a:srgbClr val="252525"/>
                </a:solidFill>
                <a:latin typeface="+mn-ea"/>
                <a:cs typeface="맑은 고딕"/>
              </a:rPr>
              <a:t>2.</a:t>
            </a:r>
            <a:endParaRPr lang="ko-KR" altLang="en-US" dirty="0"/>
          </a:p>
        </p:txBody>
      </p:sp>
      <p:sp>
        <p:nvSpPr>
          <p:cNvPr id="32" name="직사각형 31"/>
          <p:cNvSpPr/>
          <p:nvPr/>
        </p:nvSpPr>
        <p:spPr>
          <a:xfrm>
            <a:off x="9205748" y="3291768"/>
            <a:ext cx="3799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spc="5" dirty="0">
                <a:solidFill>
                  <a:srgbClr val="252525"/>
                </a:solidFill>
                <a:latin typeface="+mn-ea"/>
                <a:cs typeface="맑은 고딕"/>
              </a:rPr>
              <a:t>3.</a:t>
            </a:r>
            <a:endParaRPr lang="ko-KR" altLang="en-US" dirty="0"/>
          </a:p>
        </p:txBody>
      </p:sp>
      <p:sp>
        <p:nvSpPr>
          <p:cNvPr id="33" name="직사각형 32"/>
          <p:cNvSpPr/>
          <p:nvPr/>
        </p:nvSpPr>
        <p:spPr>
          <a:xfrm>
            <a:off x="9331287" y="3602514"/>
            <a:ext cx="286438" cy="16341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3339129" y="4924903"/>
            <a:ext cx="5551482" cy="1259484"/>
            <a:chOff x="3339129" y="4924903"/>
            <a:chExt cx="5551482" cy="1259484"/>
          </a:xfrm>
        </p:grpSpPr>
        <p:sp>
          <p:nvSpPr>
            <p:cNvPr id="6" name="object 6"/>
            <p:cNvSpPr txBox="1"/>
            <p:nvPr/>
          </p:nvSpPr>
          <p:spPr>
            <a:xfrm>
              <a:off x="3339129" y="4924903"/>
              <a:ext cx="5551482" cy="1230202"/>
            </a:xfrm>
            <a:prstGeom prst="rect">
              <a:avLst/>
            </a:prstGeom>
          </p:spPr>
          <p:txBody>
            <a:bodyPr vert="horz" wrap="square" lIns="0" tIns="52444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455"/>
                </a:spcBef>
              </a:pPr>
              <a:r>
                <a:rPr sz="1600" b="1" spc="-5" dirty="0">
                  <a:latin typeface="+mn-ea"/>
                  <a:cs typeface="맑은 고딕"/>
                </a:rPr>
                <a:t>※</a:t>
              </a:r>
              <a:r>
                <a:rPr sz="1600" b="1" spc="-204" dirty="0">
                  <a:latin typeface="+mn-ea"/>
                  <a:cs typeface="맑은 고딕"/>
                </a:rPr>
                <a:t> </a:t>
              </a:r>
              <a:r>
                <a:rPr lang="en-US" altLang="ko-KR" sz="1600" b="1" spc="-5" dirty="0" smtClean="0">
                  <a:latin typeface="+mn-ea"/>
                  <a:cs typeface="맑은 고딕"/>
                </a:rPr>
                <a:t> </a:t>
              </a:r>
              <a:r>
                <a:rPr lang="en-US" altLang="ko-KR" sz="1600" b="1" spc="-5" dirty="0">
                  <a:latin typeface="+mn-ea"/>
                  <a:cs typeface="맑은 고딕"/>
                </a:rPr>
                <a:t>Order of </a:t>
              </a:r>
              <a:r>
                <a:rPr lang="en-US" altLang="ko-KR" sz="1600" b="1" spc="-5" dirty="0" smtClean="0">
                  <a:latin typeface="+mn-ea"/>
                  <a:cs typeface="맑은 고딕"/>
                </a:rPr>
                <a:t>Certificate</a:t>
              </a:r>
            </a:p>
            <a:p>
              <a:pPr marL="355600" indent="-342900">
                <a:lnSpc>
                  <a:spcPct val="100000"/>
                </a:lnSpc>
                <a:spcBef>
                  <a:spcPts val="455"/>
                </a:spcBef>
                <a:buAutoNum type="arabicPeriod"/>
              </a:pPr>
              <a:r>
                <a:rPr lang="en-US" altLang="ko-KR" sz="1600" b="1" spc="-5" dirty="0">
                  <a:latin typeface="+mn-ea"/>
                  <a:cs typeface="맑은 고딕"/>
                </a:rPr>
                <a:t>Click [Certificate] in the left </a:t>
              </a:r>
              <a:r>
                <a:rPr lang="en-US" altLang="ko-KR" sz="1600" b="1" spc="-5" dirty="0" smtClean="0">
                  <a:latin typeface="+mn-ea"/>
                  <a:cs typeface="맑은 고딕"/>
                </a:rPr>
                <a:t>menu.</a:t>
              </a:r>
            </a:p>
            <a:p>
              <a:pPr marL="355600" indent="-342900">
                <a:lnSpc>
                  <a:spcPct val="100000"/>
                </a:lnSpc>
                <a:spcBef>
                  <a:spcPts val="455"/>
                </a:spcBef>
                <a:buAutoNum type="arabicPeriod"/>
              </a:pPr>
              <a:r>
                <a:rPr lang="en-US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Click [Disability awareness improvement education</a:t>
              </a:r>
              <a:r>
                <a:rPr lang="en-US" altLang="ko-KR" sz="1600" b="1" spc="5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].</a:t>
              </a:r>
            </a:p>
            <a:p>
              <a:pPr marL="355600" indent="-342900">
                <a:lnSpc>
                  <a:spcPct val="100000"/>
                </a:lnSpc>
                <a:spcBef>
                  <a:spcPts val="455"/>
                </a:spcBef>
                <a:buAutoNum type="arabicPeriod"/>
              </a:pPr>
              <a:r>
                <a:rPr lang="en-US" sz="1600" b="1" dirty="0" smtClean="0">
                  <a:solidFill>
                    <a:srgbClr val="252525"/>
                  </a:solidFill>
                  <a:latin typeface="+mn-ea"/>
                  <a:cs typeface="맑은 고딕"/>
                </a:rPr>
                <a:t>Click           .</a:t>
              </a:r>
              <a:endParaRPr sz="1600" b="1" dirty="0">
                <a:latin typeface="+mn-ea"/>
                <a:cs typeface="맑은 고딕"/>
              </a:endParaRPr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0" b="90000" l="10000" r="90000">
                          <a14:foregroundMark x1="20690" y1="73529" x2="79310" y2="32353"/>
                          <a14:foregroundMark x1="24138" y1="35294" x2="68966" y2="32353"/>
                          <a14:foregroundMark x1="79310" y1="76471" x2="13793" y2="73529"/>
                          <a14:foregroundMark x1="13793" y1="23529" x2="82759" y2="17647"/>
                          <a14:foregroundMark x1="67241" y1="52941" x2="50000" y2="70588"/>
                          <a14:foregroundMark x1="29310" y1="41176" x2="24138" y2="4411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258131" y="5860492"/>
              <a:ext cx="552527" cy="323895"/>
            </a:xfrm>
            <a:prstGeom prst="rect">
              <a:avLst/>
            </a:prstGeom>
          </p:spPr>
        </p:pic>
      </p:grpSp>
      <p:sp>
        <p:nvSpPr>
          <p:cNvPr id="15" name="직사각형 14"/>
          <p:cNvSpPr/>
          <p:nvPr/>
        </p:nvSpPr>
        <p:spPr>
          <a:xfrm>
            <a:off x="2225408" y="769498"/>
            <a:ext cx="6081310" cy="1669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297961" y="771180"/>
            <a:ext cx="52826" cy="165254"/>
          </a:xfrm>
          <a:prstGeom prst="rect">
            <a:avLst/>
          </a:prstGeom>
          <a:solidFill>
            <a:srgbClr val="14278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object 2"/>
          <p:cNvSpPr txBox="1">
            <a:spLocks/>
          </p:cNvSpPr>
          <p:nvPr/>
        </p:nvSpPr>
        <p:spPr>
          <a:xfrm>
            <a:off x="2327222" y="582253"/>
            <a:ext cx="5957462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 </a:t>
            </a:r>
            <a:r>
              <a:rPr lang="en-US" altLang="ko-KR" sz="2000" b="1" dirty="0">
                <a:latin typeface="+mn-ea"/>
                <a:cs typeface="맑은 고딕"/>
              </a:rPr>
              <a:t>Education for </a:t>
            </a:r>
            <a:r>
              <a:rPr lang="en-US" altLang="ko-KR" sz="2000" b="1" dirty="0" smtClean="0">
                <a:latin typeface="+mn-ea"/>
                <a:cs typeface="맑은 고딕"/>
              </a:rPr>
              <a:t>improving disability awareness</a:t>
            </a:r>
            <a:endParaRPr lang="ko-KR" altLang="en-US" sz="2000" b="1" dirty="0">
              <a:latin typeface="+mn-ea"/>
              <a:ea typeface="+mn-ea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209188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02"/>
          <a:stretch/>
        </p:blipFill>
        <p:spPr>
          <a:xfrm>
            <a:off x="6499260" y="2027104"/>
            <a:ext cx="3275860" cy="3139807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213" y="1297831"/>
            <a:ext cx="3784987" cy="4293344"/>
          </a:xfrm>
          <a:prstGeom prst="rect">
            <a:avLst/>
          </a:prstGeom>
        </p:spPr>
      </p:pic>
      <p:sp>
        <p:nvSpPr>
          <p:cNvPr id="30" name="모서리가 둥근 직사각형 29"/>
          <p:cNvSpPr/>
          <p:nvPr/>
        </p:nvSpPr>
        <p:spPr>
          <a:xfrm>
            <a:off x="6466901" y="5229226"/>
            <a:ext cx="3415229" cy="99014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object 8"/>
          <p:cNvSpPr txBox="1"/>
          <p:nvPr/>
        </p:nvSpPr>
        <p:spPr>
          <a:xfrm>
            <a:off x="2225409" y="1009800"/>
            <a:ext cx="4219460" cy="288637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9415" algn="l"/>
              </a:tabLst>
            </a:pP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Printed 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screen </a:t>
            </a:r>
            <a:r>
              <a:rPr lang="en-US" altLang="ko-KR" b="1" dirty="0" smtClean="0">
                <a:solidFill>
                  <a:srgbClr val="000000"/>
                </a:solidFill>
                <a:latin typeface="+mn-ea"/>
              </a:rPr>
              <a:t>of certificate(example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)</a:t>
            </a:r>
            <a:endParaRPr lang="en-US" altLang="ko-KR" b="1" baseline="2777" dirty="0">
              <a:latin typeface="+mn-ea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583026" y="5288428"/>
            <a:ext cx="3199954" cy="872831"/>
          </a:xfrm>
          <a:prstGeom prst="rect">
            <a:avLst/>
          </a:prstGeom>
        </p:spPr>
        <p:txBody>
          <a:bodyPr vert="horz" wrap="square" lIns="0" tIns="10950" rIns="0" bIns="0" rtlCol="0">
            <a:spAutoFit/>
          </a:bodyPr>
          <a:lstStyle/>
          <a:p>
            <a:pPr marL="12065" marR="5080">
              <a:lnSpc>
                <a:spcPct val="100000"/>
              </a:lnSpc>
              <a:spcBef>
                <a:spcPts val="95"/>
              </a:spcBef>
              <a:tabLst>
                <a:tab pos="298450" algn="l"/>
                <a:tab pos="299085" algn="l"/>
              </a:tabLst>
            </a:pPr>
            <a:r>
              <a:rPr lang="en-US" altLang="ko-KR" sz="1400" b="1" dirty="0">
                <a:solidFill>
                  <a:srgbClr val="000000"/>
                </a:solidFill>
                <a:latin typeface="+mn-ea"/>
              </a:rPr>
              <a:t>If you want to download as a PDF file, you can save it by clicking Print by designating it in PDF format such as </a:t>
            </a:r>
            <a:r>
              <a:rPr lang="en-US" altLang="ko-KR" sz="1400" b="1" dirty="0" smtClean="0">
                <a:solidFill>
                  <a:srgbClr val="000000"/>
                </a:solidFill>
                <a:latin typeface="+mn-ea"/>
              </a:rPr>
              <a:t>"PDF</a:t>
            </a:r>
            <a:r>
              <a:rPr lang="ko-KR" altLang="en-US" sz="1400" b="1" dirty="0" smtClean="0">
                <a:solidFill>
                  <a:srgbClr val="000000"/>
                </a:solidFill>
                <a:latin typeface="+mn-ea"/>
              </a:rPr>
              <a:t>로 저장</a:t>
            </a:r>
            <a:r>
              <a:rPr lang="en-US" altLang="ko-KR" sz="1400" b="1" dirty="0" smtClean="0">
                <a:solidFill>
                  <a:srgbClr val="000000"/>
                </a:solidFill>
                <a:latin typeface="+mn-ea"/>
              </a:rPr>
              <a:t>" </a:t>
            </a:r>
            <a:r>
              <a:rPr lang="en-US" altLang="ko-KR" sz="1400" b="1" dirty="0">
                <a:solidFill>
                  <a:srgbClr val="000000"/>
                </a:solidFill>
                <a:latin typeface="+mn-ea"/>
              </a:rPr>
              <a:t>in the pop-up.</a:t>
            </a:r>
            <a:endParaRPr lang="en-US" altLang="ko-KR" sz="1400" b="1" dirty="0">
              <a:latin typeface="+mn-ea"/>
              <a:cs typeface="맑은 고딕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403422" y="5600910"/>
            <a:ext cx="3806878" cy="750302"/>
          </a:xfrm>
          <a:prstGeom prst="rect">
            <a:avLst/>
          </a:prstGeom>
        </p:spPr>
        <p:txBody>
          <a:bodyPr vert="horz" wrap="square" lIns="0" tIns="11526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altLang="ko-KR" sz="1200" b="1" dirty="0" smtClean="0">
                <a:latin typeface="+mn-ea"/>
                <a:cs typeface="맑은 고딕"/>
              </a:rPr>
              <a:t>※ </a:t>
            </a:r>
            <a:r>
              <a:rPr lang="en-US" altLang="ko-KR" sz="1200" b="1" dirty="0">
                <a:latin typeface="+mn-ea"/>
              </a:rPr>
              <a:t>There is </a:t>
            </a:r>
            <a:r>
              <a:rPr lang="en-US" altLang="ko-KR" sz="1200" b="1" dirty="0">
                <a:solidFill>
                  <a:srgbClr val="FF0000"/>
                </a:solidFill>
                <a:latin typeface="+mn-ea"/>
              </a:rPr>
              <a:t>no need </a:t>
            </a:r>
            <a:r>
              <a:rPr lang="en-US" altLang="ko-KR" sz="1200" b="1" dirty="0">
                <a:latin typeface="+mn-ea"/>
              </a:rPr>
              <a:t>to send an individual certificate of completion to the </a:t>
            </a:r>
            <a:r>
              <a:rPr lang="en-US" altLang="ko-KR" sz="1200" b="1" dirty="0">
                <a:latin typeface="+mn-ea"/>
                <a:cs typeface="맑은 고딕"/>
              </a:rPr>
              <a:t>Office for Students with Disabilities</a:t>
            </a:r>
            <a:r>
              <a:rPr lang="en-US" altLang="ko-KR" sz="1200" b="1" dirty="0" smtClean="0">
                <a:latin typeface="+mn-ea"/>
              </a:rPr>
              <a:t>. It </a:t>
            </a:r>
            <a:r>
              <a:rPr lang="en-US" altLang="ko-KR" sz="1200" b="1" dirty="0">
                <a:latin typeface="+mn-ea"/>
              </a:rPr>
              <a:t>is possible to confirm whether or not it is completed</a:t>
            </a:r>
            <a:endParaRPr lang="en-US" altLang="ko-KR" sz="1200" b="1" dirty="0">
              <a:latin typeface="+mn-ea"/>
              <a:cs typeface="맑은 고딕"/>
            </a:endParaRPr>
          </a:p>
        </p:txBody>
      </p:sp>
      <p:sp>
        <p:nvSpPr>
          <p:cNvPr id="26" name="object 4"/>
          <p:cNvSpPr/>
          <p:nvPr/>
        </p:nvSpPr>
        <p:spPr>
          <a:xfrm>
            <a:off x="2025760" y="402270"/>
            <a:ext cx="8074575" cy="5988936"/>
          </a:xfrm>
          <a:custGeom>
            <a:avLst/>
            <a:gdLst/>
            <a:ahLst/>
            <a:cxnLst/>
            <a:rect l="l" t="t" r="r" b="b"/>
            <a:pathLst>
              <a:path w="8896985" h="6598920">
                <a:moveTo>
                  <a:pt x="8872169" y="0"/>
                </a:moveTo>
                <a:lnTo>
                  <a:pt x="25882" y="0"/>
                </a:lnTo>
                <a:lnTo>
                  <a:pt x="16057" y="2119"/>
                </a:lnTo>
                <a:lnTo>
                  <a:pt x="7802" y="7808"/>
                </a:lnTo>
                <a:lnTo>
                  <a:pt x="2117" y="16068"/>
                </a:lnTo>
                <a:lnTo>
                  <a:pt x="0" y="25895"/>
                </a:lnTo>
                <a:lnTo>
                  <a:pt x="0" y="6574053"/>
                </a:lnTo>
                <a:lnTo>
                  <a:pt x="2117" y="6583642"/>
                </a:lnTo>
                <a:lnTo>
                  <a:pt x="7802" y="6591377"/>
                </a:lnTo>
                <a:lnTo>
                  <a:pt x="16057" y="6596543"/>
                </a:lnTo>
                <a:lnTo>
                  <a:pt x="25882" y="6598424"/>
                </a:lnTo>
                <a:lnTo>
                  <a:pt x="8872169" y="6598424"/>
                </a:lnTo>
                <a:lnTo>
                  <a:pt x="8881756" y="6596543"/>
                </a:lnTo>
                <a:lnTo>
                  <a:pt x="8889487" y="6591377"/>
                </a:lnTo>
                <a:lnTo>
                  <a:pt x="8894648" y="6583642"/>
                </a:lnTo>
                <a:lnTo>
                  <a:pt x="8896527" y="6574053"/>
                </a:lnTo>
                <a:lnTo>
                  <a:pt x="50241" y="6574053"/>
                </a:lnTo>
                <a:lnTo>
                  <a:pt x="25882" y="6548158"/>
                </a:lnTo>
                <a:lnTo>
                  <a:pt x="50241" y="6548158"/>
                </a:lnTo>
                <a:lnTo>
                  <a:pt x="50241" y="50266"/>
                </a:lnTo>
                <a:lnTo>
                  <a:pt x="25882" y="50266"/>
                </a:lnTo>
                <a:lnTo>
                  <a:pt x="50241" y="25895"/>
                </a:lnTo>
                <a:lnTo>
                  <a:pt x="8896527" y="25895"/>
                </a:lnTo>
                <a:lnTo>
                  <a:pt x="8894648" y="16068"/>
                </a:lnTo>
                <a:lnTo>
                  <a:pt x="8889487" y="7808"/>
                </a:lnTo>
                <a:lnTo>
                  <a:pt x="8881756" y="2119"/>
                </a:lnTo>
                <a:lnTo>
                  <a:pt x="8872169" y="0"/>
                </a:lnTo>
                <a:close/>
              </a:path>
              <a:path w="8896985" h="6598920">
                <a:moveTo>
                  <a:pt x="50241" y="6548158"/>
                </a:moveTo>
                <a:lnTo>
                  <a:pt x="25882" y="6548158"/>
                </a:lnTo>
                <a:lnTo>
                  <a:pt x="50241" y="6574053"/>
                </a:lnTo>
                <a:lnTo>
                  <a:pt x="50241" y="6548158"/>
                </a:lnTo>
                <a:close/>
              </a:path>
              <a:path w="8896985" h="6598920">
                <a:moveTo>
                  <a:pt x="8846286" y="6548158"/>
                </a:moveTo>
                <a:lnTo>
                  <a:pt x="50241" y="6548158"/>
                </a:lnTo>
                <a:lnTo>
                  <a:pt x="50241" y="6574053"/>
                </a:lnTo>
                <a:lnTo>
                  <a:pt x="8846286" y="6574053"/>
                </a:lnTo>
                <a:lnTo>
                  <a:pt x="8846286" y="6548158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8846286" y="6574053"/>
                </a:lnTo>
                <a:lnTo>
                  <a:pt x="8872169" y="6548158"/>
                </a:lnTo>
                <a:lnTo>
                  <a:pt x="8896527" y="6548158"/>
                </a:lnTo>
                <a:lnTo>
                  <a:pt x="8896527" y="50266"/>
                </a:lnTo>
                <a:lnTo>
                  <a:pt x="8872169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6548158"/>
                </a:moveTo>
                <a:lnTo>
                  <a:pt x="8872169" y="6548158"/>
                </a:lnTo>
                <a:lnTo>
                  <a:pt x="8846286" y="6574053"/>
                </a:lnTo>
                <a:lnTo>
                  <a:pt x="8896527" y="6574053"/>
                </a:lnTo>
                <a:lnTo>
                  <a:pt x="8896527" y="6548158"/>
                </a:lnTo>
                <a:close/>
              </a:path>
              <a:path w="8896985" h="6598920">
                <a:moveTo>
                  <a:pt x="50241" y="25895"/>
                </a:moveTo>
                <a:lnTo>
                  <a:pt x="25882" y="50266"/>
                </a:lnTo>
                <a:lnTo>
                  <a:pt x="50241" y="50266"/>
                </a:lnTo>
                <a:lnTo>
                  <a:pt x="50241" y="25895"/>
                </a:lnTo>
                <a:close/>
              </a:path>
              <a:path w="8896985" h="6598920">
                <a:moveTo>
                  <a:pt x="8846286" y="25895"/>
                </a:moveTo>
                <a:lnTo>
                  <a:pt x="50241" y="25895"/>
                </a:lnTo>
                <a:lnTo>
                  <a:pt x="50241" y="50266"/>
                </a:lnTo>
                <a:lnTo>
                  <a:pt x="8846286" y="50266"/>
                </a:lnTo>
                <a:lnTo>
                  <a:pt x="8846286" y="25895"/>
                </a:lnTo>
                <a:close/>
              </a:path>
              <a:path w="8896985" h="6598920">
                <a:moveTo>
                  <a:pt x="8896527" y="25895"/>
                </a:moveTo>
                <a:lnTo>
                  <a:pt x="8846286" y="25895"/>
                </a:lnTo>
                <a:lnTo>
                  <a:pt x="8872169" y="50266"/>
                </a:lnTo>
                <a:lnTo>
                  <a:pt x="8896527" y="50266"/>
                </a:lnTo>
                <a:lnTo>
                  <a:pt x="8896527" y="25895"/>
                </a:lnTo>
                <a:close/>
              </a:path>
            </a:pathLst>
          </a:custGeom>
          <a:solidFill>
            <a:srgbClr val="001F5E"/>
          </a:solidFill>
        </p:spPr>
        <p:txBody>
          <a:bodyPr wrap="square" lIns="0" tIns="0" rIns="0" bIns="0" rtlCol="0"/>
          <a:lstStyle/>
          <a:p>
            <a:endParaRPr sz="1634"/>
          </a:p>
        </p:txBody>
      </p:sp>
      <p:sp>
        <p:nvSpPr>
          <p:cNvPr id="9" name="object 9"/>
          <p:cNvSpPr txBox="1"/>
          <p:nvPr/>
        </p:nvSpPr>
        <p:spPr>
          <a:xfrm>
            <a:off x="6413355" y="1458137"/>
            <a:ext cx="2635396" cy="441944"/>
          </a:xfrm>
          <a:prstGeom prst="rect">
            <a:avLst/>
          </a:prstGeom>
        </p:spPr>
        <p:txBody>
          <a:bodyPr vert="horz" wrap="square" lIns="0" tIns="1095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95"/>
              </a:spcBef>
              <a:tabLst>
                <a:tab pos="298450" algn="l"/>
                <a:tab pos="299085" algn="l"/>
              </a:tabLst>
            </a:pPr>
            <a:r>
              <a:rPr lang="en-US" altLang="ko-KR" sz="1400" b="1" dirty="0" smtClean="0">
                <a:solidFill>
                  <a:srgbClr val="000000"/>
                </a:solidFill>
                <a:latin typeface="+mn-ea"/>
              </a:rPr>
              <a:t>Unique </a:t>
            </a:r>
            <a:r>
              <a:rPr lang="en-US" altLang="ko-KR" sz="1400" b="1" dirty="0">
                <a:solidFill>
                  <a:srgbClr val="000000"/>
                </a:solidFill>
                <a:latin typeface="+mn-ea"/>
              </a:rPr>
              <a:t>completion </a:t>
            </a:r>
            <a:r>
              <a:rPr lang="en-US" altLang="ko-KR" sz="1400" b="1" dirty="0" smtClean="0">
                <a:solidFill>
                  <a:srgbClr val="000000"/>
                </a:solidFill>
                <a:latin typeface="+mn-ea"/>
              </a:rPr>
              <a:t>number</a:t>
            </a:r>
            <a:r>
              <a:rPr lang="en-US" altLang="ko-KR" sz="1400" b="1" dirty="0">
                <a:solidFill>
                  <a:srgbClr val="000000"/>
                </a:solidFill>
                <a:latin typeface="+mn-ea"/>
              </a:rPr>
              <a:t> </a:t>
            </a:r>
            <a:r>
              <a:rPr lang="en-US" altLang="ko-KR" sz="1400" b="1" dirty="0" smtClean="0">
                <a:solidFill>
                  <a:srgbClr val="000000"/>
                </a:solidFill>
                <a:latin typeface="+mn-ea"/>
              </a:rPr>
              <a:t>will be given and printed </a:t>
            </a:r>
            <a:r>
              <a:rPr lang="en-US" altLang="ko-KR" sz="1400" b="1" dirty="0">
                <a:solidFill>
                  <a:srgbClr val="000000"/>
                </a:solidFill>
                <a:latin typeface="+mn-ea"/>
              </a:rPr>
              <a:t>out.</a:t>
            </a:r>
            <a:endParaRPr lang="en-US" altLang="ko-KR" sz="1400" b="1" dirty="0">
              <a:latin typeface="+mn-ea"/>
              <a:cs typeface="맑은 고딕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560983" y="3040654"/>
            <a:ext cx="1399142" cy="374573"/>
          </a:xfrm>
          <a:prstGeom prst="rect">
            <a:avLst/>
          </a:prstGeom>
          <a:noFill/>
          <a:ln w="28575">
            <a:solidFill>
              <a:srgbClr val="D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화살표 연결선 23"/>
          <p:cNvCxnSpPr/>
          <p:nvPr/>
        </p:nvCxnSpPr>
        <p:spPr>
          <a:xfrm flipV="1">
            <a:off x="5848350" y="1857375"/>
            <a:ext cx="523875" cy="116205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 flipV="1">
            <a:off x="6356732" y="2049136"/>
            <a:ext cx="0" cy="4197427"/>
          </a:xfrm>
          <a:prstGeom prst="line">
            <a:avLst/>
          </a:prstGeom>
          <a:ln w="1905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직사각형 15"/>
          <p:cNvSpPr/>
          <p:nvPr/>
        </p:nvSpPr>
        <p:spPr>
          <a:xfrm>
            <a:off x="2225407" y="771524"/>
            <a:ext cx="4627085" cy="164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6875717" y="775971"/>
            <a:ext cx="60329" cy="154304"/>
          </a:xfrm>
          <a:prstGeom prst="rect">
            <a:avLst/>
          </a:prstGeom>
          <a:solidFill>
            <a:srgbClr val="14278D"/>
          </a:solidFill>
          <a:ln>
            <a:solidFill>
              <a:srgbClr val="1427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object 2"/>
          <p:cNvSpPr txBox="1">
            <a:spLocks/>
          </p:cNvSpPr>
          <p:nvPr/>
        </p:nvSpPr>
        <p:spPr>
          <a:xfrm>
            <a:off x="2327221" y="582253"/>
            <a:ext cx="4657473" cy="318833"/>
          </a:xfrm>
          <a:prstGeom prst="rect">
            <a:avLst/>
          </a:prstGeom>
        </p:spPr>
        <p:txBody>
          <a:bodyPr vert="horz" wrap="square" lIns="0" tIns="10950" rIns="0" bIns="0" rtlCol="0" anchor="ctr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1527">
              <a:lnSpc>
                <a:spcPct val="100000"/>
              </a:lnSpc>
              <a:spcBef>
                <a:spcPts val="86"/>
              </a:spcBef>
            </a:pPr>
            <a:r>
              <a:rPr lang="en-US" altLang="ko-KR" sz="2000" b="1" spc="132" dirty="0" smtClean="0">
                <a:latin typeface="+mn-ea"/>
                <a:ea typeface="+mn-ea"/>
                <a:cs typeface="맑은 고딕"/>
              </a:rPr>
              <a:t>※</a:t>
            </a:r>
            <a:r>
              <a:rPr lang="en-US" altLang="ko-KR" sz="2000" b="1" spc="132" dirty="0" smtClean="0">
                <a:solidFill>
                  <a:srgbClr val="FF0000"/>
                </a:solidFill>
                <a:latin typeface="+mn-ea"/>
                <a:ea typeface="+mn-ea"/>
                <a:cs typeface="맑은 고딕"/>
              </a:rPr>
              <a:t> </a:t>
            </a:r>
            <a:r>
              <a:rPr lang="en-US" altLang="ko-KR" sz="2000" b="1" spc="125" dirty="0">
                <a:solidFill>
                  <a:srgbClr val="FF0000"/>
                </a:solidFill>
                <a:latin typeface="+mn-ea"/>
                <a:ea typeface="+mn-ea"/>
                <a:cs typeface="굴림"/>
              </a:rPr>
              <a:t>Certificate </a:t>
            </a:r>
            <a:r>
              <a:rPr lang="en-US" altLang="ko-KR" sz="2000" b="1" spc="125" dirty="0">
                <a:latin typeface="+mn-ea"/>
                <a:ea typeface="+mn-ea"/>
                <a:cs typeface="굴림"/>
              </a:rPr>
              <a:t>issuance procedure</a:t>
            </a:r>
            <a:endParaRPr lang="ko-KR" altLang="en-US" sz="2000" b="1" dirty="0">
              <a:solidFill>
                <a:srgbClr val="FF0000"/>
              </a:solidFill>
              <a:latin typeface="+mn-ea"/>
              <a:ea typeface="+mn-ea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363828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425</Words>
  <Application>Microsoft Office PowerPoint</Application>
  <PresentationFormat>와이드스크린</PresentationFormat>
  <Paragraphs>45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8" baseType="lpstr">
      <vt:lpstr>맑은 고딕</vt:lpstr>
      <vt:lpstr>Arial</vt:lpstr>
      <vt:lpstr>휴먼모음T</vt:lpstr>
      <vt:lpstr>굴림</vt:lpstr>
      <vt:lpstr>HY견고딕</vt:lpstr>
      <vt:lpstr>Calibri</vt:lpstr>
      <vt:lpstr>Office 테마</vt:lpstr>
      <vt:lpstr>How to take  2021 Education for Improving Disability Awareness.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Human Rights Center Office for Students with Disabilities (csd@ajou.ac.kr / 1540 or 1556)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 인권/성평등 교육 수강방법</dc:title>
  <dc:creator>ajou</dc:creator>
  <cp:lastModifiedBy>ajou</cp:lastModifiedBy>
  <cp:revision>60</cp:revision>
  <dcterms:created xsi:type="dcterms:W3CDTF">2021-09-16T07:34:34Z</dcterms:created>
  <dcterms:modified xsi:type="dcterms:W3CDTF">2021-09-17T06:14:26Z</dcterms:modified>
</cp:coreProperties>
</file>