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ppt/media/image7.jpg" ContentType="image/jpeg"/>
  <Override PartName="/ppt/media/image9.jpg" ContentType="image/jpeg"/>
  <Override PartName="/ppt/media/image10.JPG" ContentType="image/jpeg"/>
  <Override PartName="/ppt/media/image1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8" r:id="rId6"/>
    <p:sldId id="262" r:id="rId7"/>
    <p:sldId id="263" r:id="rId8"/>
    <p:sldId id="264" r:id="rId9"/>
    <p:sldId id="266" r:id="rId10"/>
    <p:sldId id="267" r:id="rId11"/>
  </p:sldIdLst>
  <p:sldSz cx="12192000" cy="6858000"/>
  <p:notesSz cx="6858000" cy="9144000"/>
  <p:embeddedFontLst>
    <p:embeddedFont>
      <p:font typeface="맑은 고딕" panose="020B0503020000020004" pitchFamily="50" charset="-127"/>
      <p:regular r:id="rId12"/>
      <p:bold r:id="rId13"/>
    </p:embeddedFont>
    <p:embeddedFont>
      <p:font typeface="HY견고딕" panose="02030600000101010101" pitchFamily="18" charset="-127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휴먼모음T" panose="0203050400010101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C4"/>
    <a:srgbClr val="DE0000"/>
    <a:srgbClr val="F60000"/>
    <a:srgbClr val="DA0000"/>
    <a:srgbClr val="14278D"/>
    <a:srgbClr val="F6E28E"/>
    <a:srgbClr val="082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6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75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1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778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93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960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491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91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46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35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3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3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631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23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52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95181" y="594433"/>
            <a:ext cx="3470620" cy="82942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29873" y="1856065"/>
            <a:ext cx="4942098" cy="2550795"/>
          </a:xfrm>
          <a:prstGeom prst="rect">
            <a:avLst/>
          </a:prstGeom>
        </p:spPr>
        <p:txBody>
          <a:bodyPr vert="horz" wrap="square" lIns="0" tIns="11526" rIns="0" bIns="0" rtlCol="0" anchor="ctr">
            <a:spAutoFit/>
          </a:bodyPr>
          <a:lstStyle/>
          <a:p>
            <a:pPr marL="91060" algn="ctr">
              <a:lnSpc>
                <a:spcPct val="125000"/>
              </a:lnSpc>
              <a:spcBef>
                <a:spcPts val="91"/>
              </a:spcBef>
            </a:pPr>
            <a:r>
              <a:rPr sz="4400" b="0" spc="322" dirty="0" smtClean="0">
                <a:latin typeface="HY견고딕" panose="02030600000101010101" pitchFamily="18" charset="-127"/>
                <a:ea typeface="HY견고딕" panose="02030600000101010101" pitchFamily="18" charset="-127"/>
              </a:rPr>
              <a:t>2021</a:t>
            </a:r>
            <a:endParaRPr sz="4400" b="0" spc="322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marL="84144" algn="ctr">
              <a:lnSpc>
                <a:spcPct val="125000"/>
              </a:lnSpc>
            </a:pPr>
            <a:r>
              <a:rPr lang="ko-KR" altLang="en-US" sz="4400" b="0" spc="318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>장애인식개선</a:t>
            </a:r>
            <a:r>
              <a:rPr sz="4400" b="0" spc="241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>교</a:t>
            </a:r>
            <a:r>
              <a:rPr sz="4400" b="0" spc="-5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>육</a:t>
            </a:r>
            <a:r>
              <a:rPr lang="en-US" sz="4400" b="0" spc="-59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/>
            </a:r>
            <a:br>
              <a:rPr lang="en-US" sz="4400" b="0" spc="-590" dirty="0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</a:br>
            <a:r>
              <a:rPr sz="4400" b="0" spc="309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>수강방</a:t>
            </a:r>
            <a:r>
              <a:rPr sz="4400" b="0" spc="-5" dirty="0" err="1" smtClean="0">
                <a:latin typeface="HY견고딕" panose="02030600000101010101" pitchFamily="18" charset="-127"/>
                <a:ea typeface="HY견고딕" panose="02030600000101010101" pitchFamily="18" charset="-127"/>
                <a:cs typeface="휴먼모음T"/>
              </a:rPr>
              <a:t>법</a:t>
            </a:r>
            <a:endParaRPr sz="4400" b="0" spc="-5" dirty="0">
              <a:latin typeface="HY견고딕" panose="02030600000101010101" pitchFamily="18" charset="-127"/>
              <a:ea typeface="HY견고딕" panose="02030600000101010101" pitchFamily="18" charset="-127"/>
              <a:cs typeface="휴먼모음T"/>
            </a:endParaRPr>
          </a:p>
        </p:txBody>
      </p:sp>
      <p:sp>
        <p:nvSpPr>
          <p:cNvPr id="5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</p:spTree>
    <p:extLst>
      <p:ext uri="{BB962C8B-B14F-4D97-AF65-F5344CB8AC3E}">
        <p14:creationId xmlns:p14="http://schemas.microsoft.com/office/powerpoint/2010/main" val="11091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7019" y="663543"/>
            <a:ext cx="3183332" cy="58198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854899" y="3045670"/>
            <a:ext cx="6259054" cy="849107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/>
          <a:p>
            <a:pPr marL="50717" algn="ctr">
              <a:lnSpc>
                <a:spcPct val="120000"/>
              </a:lnSpc>
              <a:spcBef>
                <a:spcPts val="86"/>
              </a:spcBef>
            </a:pPr>
            <a:r>
              <a:rPr sz="2269" spc="123" dirty="0" err="1" smtClean="0">
                <a:latin typeface="+mn-ea"/>
                <a:ea typeface="+mn-ea"/>
                <a:cs typeface="맑은 고딕"/>
              </a:rPr>
              <a:t>인권센터</a:t>
            </a:r>
            <a:r>
              <a:rPr sz="2269" spc="145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269" spc="136" dirty="0" smtClean="0">
                <a:latin typeface="+mn-ea"/>
                <a:ea typeface="+mn-ea"/>
                <a:cs typeface="맑은 고딕"/>
              </a:rPr>
              <a:t>장애학생지원실</a:t>
            </a:r>
            <a:r>
              <a:rPr lang="en-US" altLang="ko-KR" sz="2269" b="0" spc="136" dirty="0" smtClean="0">
                <a:latin typeface="+mn-ea"/>
                <a:ea typeface="+mn-ea"/>
                <a:cs typeface="맑은 고딕"/>
              </a:rPr>
              <a:t/>
            </a:r>
            <a:br>
              <a:rPr lang="en-US" altLang="ko-KR" sz="2269" b="0" spc="136" dirty="0" smtClean="0">
                <a:latin typeface="+mn-ea"/>
                <a:ea typeface="+mn-ea"/>
                <a:cs typeface="맑은 고딕"/>
              </a:rPr>
            </a:br>
            <a:r>
              <a:rPr sz="2269" b="0" spc="159" dirty="0" smtClean="0">
                <a:latin typeface="+mn-ea"/>
                <a:ea typeface="+mn-ea"/>
              </a:rPr>
              <a:t>(</a:t>
            </a:r>
            <a:r>
              <a:rPr lang="en-US" sz="2269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csd</a:t>
            </a:r>
            <a:r>
              <a:rPr sz="2269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@ajou.ac.kr</a:t>
            </a:r>
            <a:r>
              <a:rPr lang="en-US" sz="2269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 </a:t>
            </a:r>
            <a:r>
              <a:rPr sz="2269" b="0" spc="159" dirty="0" smtClean="0">
                <a:latin typeface="+mn-ea"/>
                <a:ea typeface="+mn-ea"/>
              </a:rPr>
              <a:t>/</a:t>
            </a:r>
            <a:r>
              <a:rPr sz="2269" b="0" spc="159" dirty="0">
                <a:latin typeface="+mn-ea"/>
                <a:ea typeface="+mn-ea"/>
              </a:rPr>
              <a:t>	</a:t>
            </a:r>
            <a:r>
              <a:rPr sz="2269" b="0" spc="77" dirty="0" err="1">
                <a:latin typeface="+mn-ea"/>
                <a:ea typeface="+mn-ea"/>
                <a:cs typeface="맑은 고딕"/>
              </a:rPr>
              <a:t>교내</a:t>
            </a:r>
            <a:r>
              <a:rPr sz="2269" b="0" spc="200" dirty="0">
                <a:latin typeface="+mn-ea"/>
                <a:ea typeface="+mn-ea"/>
                <a:cs typeface="맑은 고딕"/>
              </a:rPr>
              <a:t> </a:t>
            </a:r>
            <a:r>
              <a:rPr lang="en-US" sz="2269" b="0" spc="145" dirty="0" smtClean="0">
                <a:latin typeface="+mn-ea"/>
                <a:ea typeface="+mn-ea"/>
              </a:rPr>
              <a:t>1540 </a:t>
            </a:r>
            <a:r>
              <a:rPr lang="ko-KR" altLang="en-US" sz="2269" b="0" spc="145" dirty="0" smtClean="0">
                <a:latin typeface="+mn-ea"/>
                <a:ea typeface="+mn-ea"/>
              </a:rPr>
              <a:t>또는</a:t>
            </a:r>
            <a:r>
              <a:rPr lang="en-US" sz="2269" b="0" spc="145" dirty="0" smtClean="0">
                <a:latin typeface="+mn-ea"/>
                <a:ea typeface="+mn-ea"/>
              </a:rPr>
              <a:t>1556)</a:t>
            </a:r>
            <a:endParaRPr sz="2269" b="0" dirty="0">
              <a:latin typeface="+mn-ea"/>
              <a:ea typeface="+mn-ea"/>
            </a:endParaRPr>
          </a:p>
        </p:txBody>
      </p:sp>
      <p:sp>
        <p:nvSpPr>
          <p:cNvPr id="5" name="object 2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</p:spTree>
    <p:extLst>
      <p:ext uri="{BB962C8B-B14F-4D97-AF65-F5344CB8AC3E}">
        <p14:creationId xmlns:p14="http://schemas.microsoft.com/office/powerpoint/2010/main" val="42626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12"/>
          <p:cNvGrpSpPr/>
          <p:nvPr/>
        </p:nvGrpSpPr>
        <p:grpSpPr>
          <a:xfrm>
            <a:off x="2225408" y="782197"/>
            <a:ext cx="4794521" cy="143220"/>
            <a:chOff x="2225408" y="782197"/>
            <a:chExt cx="4794521" cy="143220"/>
          </a:xfrm>
        </p:grpSpPr>
        <p:sp>
          <p:nvSpPr>
            <p:cNvPr id="2" name="직사각형 1"/>
            <p:cNvSpPr/>
            <p:nvPr/>
          </p:nvSpPr>
          <p:spPr>
            <a:xfrm>
              <a:off x="2225408" y="782198"/>
              <a:ext cx="4742130" cy="14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69480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모서리가 둥근 직사각형 7"/>
          <p:cNvSpPr/>
          <p:nvPr/>
        </p:nvSpPr>
        <p:spPr>
          <a:xfrm>
            <a:off x="4032173" y="5838940"/>
            <a:ext cx="3977090" cy="3305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6" name="object 6"/>
          <p:cNvSpPr txBox="1"/>
          <p:nvPr/>
        </p:nvSpPr>
        <p:spPr>
          <a:xfrm>
            <a:off x="4059833" y="5874497"/>
            <a:ext cx="3944927" cy="263118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1527" algn="ctr">
              <a:spcBef>
                <a:spcPts val="91"/>
              </a:spcBef>
            </a:pPr>
            <a:r>
              <a:rPr sz="1634" b="1" spc="-64" dirty="0">
                <a:latin typeface="+mn-ea"/>
                <a:cs typeface="Arial"/>
              </a:rPr>
              <a:t>1</a:t>
            </a:r>
            <a:r>
              <a:rPr sz="1634" b="1" spc="-5" dirty="0">
                <a:latin typeface="+mn-ea"/>
                <a:cs typeface="Arial"/>
              </a:rPr>
              <a:t>.</a:t>
            </a:r>
            <a:r>
              <a:rPr sz="1634" b="1" spc="-103" dirty="0">
                <a:latin typeface="+mn-ea"/>
                <a:cs typeface="Arial"/>
              </a:rPr>
              <a:t> </a:t>
            </a:r>
            <a:r>
              <a:rPr sz="1634" b="1" spc="27" dirty="0">
                <a:latin typeface="+mn-ea"/>
                <a:cs typeface="맑은 고딕"/>
              </a:rPr>
              <a:t>아주대학</a:t>
            </a:r>
            <a:r>
              <a:rPr sz="1634" b="1" spc="-5" dirty="0">
                <a:latin typeface="+mn-ea"/>
                <a:cs typeface="맑은 고딕"/>
              </a:rPr>
              <a:t>교</a:t>
            </a:r>
            <a:r>
              <a:rPr sz="1634" b="1" spc="-64" dirty="0">
                <a:latin typeface="+mn-ea"/>
                <a:cs typeface="맑은 고딕"/>
              </a:rPr>
              <a:t> </a:t>
            </a:r>
            <a:r>
              <a:rPr sz="1634" b="1" spc="27" dirty="0">
                <a:latin typeface="+mn-ea"/>
                <a:cs typeface="맑은 고딕"/>
              </a:rPr>
              <a:t>포탈에</a:t>
            </a:r>
            <a:r>
              <a:rPr sz="1634" b="1" spc="-5" dirty="0">
                <a:latin typeface="+mn-ea"/>
                <a:cs typeface="맑은 고딕"/>
              </a:rPr>
              <a:t>서</a:t>
            </a:r>
            <a:r>
              <a:rPr sz="1634" b="1" spc="-64" dirty="0">
                <a:latin typeface="+mn-ea"/>
                <a:cs typeface="맑은 고딕"/>
              </a:rPr>
              <a:t> </a:t>
            </a:r>
            <a:r>
              <a:rPr sz="1634" b="1" spc="27" dirty="0" err="1">
                <a:latin typeface="+mn-ea"/>
                <a:cs typeface="맑은 고딕"/>
              </a:rPr>
              <a:t>로그인</a:t>
            </a:r>
            <a:r>
              <a:rPr sz="1634" b="1" spc="-5" dirty="0" err="1">
                <a:latin typeface="+mn-ea"/>
                <a:cs typeface="맑은 고딕"/>
              </a:rPr>
              <a:t>을</a:t>
            </a:r>
            <a:r>
              <a:rPr sz="1634" b="1" spc="-64" dirty="0">
                <a:latin typeface="+mn-ea"/>
                <a:cs typeface="맑은 고딕"/>
              </a:rPr>
              <a:t> </a:t>
            </a:r>
            <a:r>
              <a:rPr sz="1634" b="1" spc="27" dirty="0" err="1" smtClean="0">
                <a:latin typeface="+mn-ea"/>
                <a:cs typeface="맑은 고딕"/>
              </a:rPr>
              <a:t>합니</a:t>
            </a:r>
            <a:r>
              <a:rPr lang="ko-KR" altLang="en-US" sz="1634" b="1" spc="27" dirty="0" smtClean="0">
                <a:latin typeface="+mn-ea"/>
                <a:cs typeface="맑은 고딕"/>
              </a:rPr>
              <a:t>다</a:t>
            </a:r>
            <a:r>
              <a:rPr sz="1634" b="1" spc="-5" dirty="0" smtClean="0">
                <a:latin typeface="+mn-ea"/>
                <a:cs typeface="Arial"/>
              </a:rPr>
              <a:t>.</a:t>
            </a:r>
            <a:endParaRPr sz="1634" b="1" dirty="0">
              <a:latin typeface="+mn-ea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17831" y="1205440"/>
            <a:ext cx="576303" cy="161941"/>
          </a:xfrm>
          <a:custGeom>
            <a:avLst/>
            <a:gdLst/>
            <a:ahLst/>
            <a:cxnLst/>
            <a:rect l="l" t="t" r="r" b="b"/>
            <a:pathLst>
              <a:path w="635000" h="178434">
                <a:moveTo>
                  <a:pt x="634809" y="6096"/>
                </a:moveTo>
                <a:lnTo>
                  <a:pt x="628713" y="0"/>
                </a:lnTo>
                <a:lnTo>
                  <a:pt x="6083" y="0"/>
                </a:lnTo>
                <a:lnTo>
                  <a:pt x="0" y="6096"/>
                </a:lnTo>
                <a:lnTo>
                  <a:pt x="0" y="172110"/>
                </a:lnTo>
                <a:lnTo>
                  <a:pt x="6083" y="178206"/>
                </a:lnTo>
                <a:lnTo>
                  <a:pt x="628713" y="178206"/>
                </a:lnTo>
                <a:lnTo>
                  <a:pt x="634809" y="172110"/>
                </a:lnTo>
                <a:lnTo>
                  <a:pt x="634809" y="164503"/>
                </a:lnTo>
                <a:lnTo>
                  <a:pt x="634809" y="152311"/>
                </a:lnTo>
                <a:lnTo>
                  <a:pt x="634809" y="25895"/>
                </a:lnTo>
                <a:lnTo>
                  <a:pt x="634809" y="12179"/>
                </a:lnTo>
                <a:lnTo>
                  <a:pt x="634809" y="6096"/>
                </a:lnTo>
                <a:close/>
              </a:path>
            </a:pathLst>
          </a:custGeom>
          <a:solidFill>
            <a:srgbClr val="072E5C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10" name="object 10"/>
          <p:cNvSpPr/>
          <p:nvPr/>
        </p:nvSpPr>
        <p:spPr>
          <a:xfrm>
            <a:off x="2296564" y="1965744"/>
            <a:ext cx="2153066" cy="1267866"/>
          </a:xfrm>
          <a:custGeom>
            <a:avLst/>
            <a:gdLst/>
            <a:ahLst/>
            <a:cxnLst/>
            <a:rect l="l" t="t" r="r" b="b"/>
            <a:pathLst>
              <a:path w="2372360" h="1397000">
                <a:moveTo>
                  <a:pt x="2371788" y="910869"/>
                </a:moveTo>
                <a:lnTo>
                  <a:pt x="2365705" y="904773"/>
                </a:lnTo>
                <a:lnTo>
                  <a:pt x="6083" y="904773"/>
                </a:lnTo>
                <a:lnTo>
                  <a:pt x="0" y="910869"/>
                </a:lnTo>
                <a:lnTo>
                  <a:pt x="0" y="1390662"/>
                </a:lnTo>
                <a:lnTo>
                  <a:pt x="6083" y="1396758"/>
                </a:lnTo>
                <a:lnTo>
                  <a:pt x="2365705" y="1396758"/>
                </a:lnTo>
                <a:lnTo>
                  <a:pt x="2371788" y="1390662"/>
                </a:lnTo>
                <a:lnTo>
                  <a:pt x="2371788" y="1383055"/>
                </a:lnTo>
                <a:lnTo>
                  <a:pt x="2371788" y="1370863"/>
                </a:lnTo>
                <a:lnTo>
                  <a:pt x="2371788" y="930668"/>
                </a:lnTo>
                <a:lnTo>
                  <a:pt x="2371788" y="916952"/>
                </a:lnTo>
                <a:lnTo>
                  <a:pt x="2371788" y="910869"/>
                </a:lnTo>
                <a:close/>
              </a:path>
              <a:path w="2372360" h="1397000">
                <a:moveTo>
                  <a:pt x="2371788" y="6096"/>
                </a:moveTo>
                <a:lnTo>
                  <a:pt x="2365705" y="0"/>
                </a:lnTo>
                <a:lnTo>
                  <a:pt x="27393" y="0"/>
                </a:lnTo>
                <a:lnTo>
                  <a:pt x="22834" y="6096"/>
                </a:lnTo>
                <a:lnTo>
                  <a:pt x="22834" y="400596"/>
                </a:lnTo>
                <a:lnTo>
                  <a:pt x="27393" y="406692"/>
                </a:lnTo>
                <a:lnTo>
                  <a:pt x="2365705" y="406692"/>
                </a:lnTo>
                <a:lnTo>
                  <a:pt x="2371788" y="400596"/>
                </a:lnTo>
                <a:lnTo>
                  <a:pt x="2371788" y="392988"/>
                </a:lnTo>
                <a:lnTo>
                  <a:pt x="2371788" y="380796"/>
                </a:lnTo>
                <a:lnTo>
                  <a:pt x="2371788" y="25895"/>
                </a:lnTo>
                <a:lnTo>
                  <a:pt x="2371788" y="12192"/>
                </a:lnTo>
                <a:lnTo>
                  <a:pt x="2371788" y="609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7" t="8383" r="16628"/>
          <a:stretch/>
        </p:blipFill>
        <p:spPr>
          <a:xfrm>
            <a:off x="2969016" y="1105617"/>
            <a:ext cx="6141933" cy="4469258"/>
          </a:xfrm>
          <a:prstGeom prst="rect">
            <a:avLst/>
          </a:prstGeom>
        </p:spPr>
      </p:pic>
      <p:sp>
        <p:nvSpPr>
          <p:cNvPr id="19" name="object 5"/>
          <p:cNvSpPr/>
          <p:nvPr/>
        </p:nvSpPr>
        <p:spPr>
          <a:xfrm>
            <a:off x="8380177" y="1068636"/>
            <a:ext cx="907042" cy="297456"/>
          </a:xfrm>
          <a:custGeom>
            <a:avLst/>
            <a:gdLst/>
            <a:ahLst/>
            <a:cxnLst/>
            <a:rect l="l" t="t" r="r" b="b"/>
            <a:pathLst>
              <a:path w="8437245" h="339725">
                <a:moveTo>
                  <a:pt x="8432215" y="0"/>
                </a:moveTo>
                <a:lnTo>
                  <a:pt x="4571" y="0"/>
                </a:lnTo>
                <a:lnTo>
                  <a:pt x="0" y="4571"/>
                </a:lnTo>
                <a:lnTo>
                  <a:pt x="0" y="335102"/>
                </a:lnTo>
                <a:lnTo>
                  <a:pt x="4571" y="339661"/>
                </a:lnTo>
                <a:lnTo>
                  <a:pt x="8432215" y="339661"/>
                </a:lnTo>
                <a:lnTo>
                  <a:pt x="8436775" y="335102"/>
                </a:lnTo>
                <a:lnTo>
                  <a:pt x="8436775" y="329006"/>
                </a:lnTo>
                <a:lnTo>
                  <a:pt x="19799" y="329006"/>
                </a:lnTo>
                <a:lnTo>
                  <a:pt x="10655" y="319862"/>
                </a:lnTo>
                <a:lnTo>
                  <a:pt x="19799" y="319862"/>
                </a:lnTo>
                <a:lnTo>
                  <a:pt x="19799" y="19799"/>
                </a:lnTo>
                <a:lnTo>
                  <a:pt x="10655" y="19799"/>
                </a:lnTo>
                <a:lnTo>
                  <a:pt x="19799" y="10655"/>
                </a:lnTo>
                <a:lnTo>
                  <a:pt x="8436775" y="10655"/>
                </a:lnTo>
                <a:lnTo>
                  <a:pt x="8436775" y="4571"/>
                </a:lnTo>
                <a:lnTo>
                  <a:pt x="8432215" y="0"/>
                </a:lnTo>
                <a:close/>
              </a:path>
              <a:path w="8437245" h="339725">
                <a:moveTo>
                  <a:pt x="19799" y="319862"/>
                </a:moveTo>
                <a:lnTo>
                  <a:pt x="10655" y="319862"/>
                </a:lnTo>
                <a:lnTo>
                  <a:pt x="19799" y="329006"/>
                </a:lnTo>
                <a:lnTo>
                  <a:pt x="19799" y="319862"/>
                </a:lnTo>
                <a:close/>
              </a:path>
              <a:path w="8437245" h="339725">
                <a:moveTo>
                  <a:pt x="8416988" y="319862"/>
                </a:moveTo>
                <a:lnTo>
                  <a:pt x="19799" y="319862"/>
                </a:lnTo>
                <a:lnTo>
                  <a:pt x="19799" y="329006"/>
                </a:lnTo>
                <a:lnTo>
                  <a:pt x="8416988" y="329006"/>
                </a:lnTo>
                <a:lnTo>
                  <a:pt x="8416988" y="319862"/>
                </a:lnTo>
                <a:close/>
              </a:path>
              <a:path w="8437245" h="339725">
                <a:moveTo>
                  <a:pt x="8416988" y="10655"/>
                </a:moveTo>
                <a:lnTo>
                  <a:pt x="8416988" y="329006"/>
                </a:lnTo>
                <a:lnTo>
                  <a:pt x="8426119" y="319862"/>
                </a:lnTo>
                <a:lnTo>
                  <a:pt x="8436775" y="319862"/>
                </a:lnTo>
                <a:lnTo>
                  <a:pt x="8436775" y="19799"/>
                </a:lnTo>
                <a:lnTo>
                  <a:pt x="8426119" y="19799"/>
                </a:lnTo>
                <a:lnTo>
                  <a:pt x="8416988" y="10655"/>
                </a:lnTo>
                <a:close/>
              </a:path>
              <a:path w="8437245" h="339725">
                <a:moveTo>
                  <a:pt x="8436775" y="319862"/>
                </a:moveTo>
                <a:lnTo>
                  <a:pt x="8426119" y="319862"/>
                </a:lnTo>
                <a:lnTo>
                  <a:pt x="8416988" y="329006"/>
                </a:lnTo>
                <a:lnTo>
                  <a:pt x="8436775" y="329006"/>
                </a:lnTo>
                <a:lnTo>
                  <a:pt x="8436775" y="319862"/>
                </a:lnTo>
                <a:close/>
              </a:path>
              <a:path w="8437245" h="339725">
                <a:moveTo>
                  <a:pt x="19799" y="10655"/>
                </a:moveTo>
                <a:lnTo>
                  <a:pt x="10655" y="19799"/>
                </a:lnTo>
                <a:lnTo>
                  <a:pt x="19799" y="19799"/>
                </a:lnTo>
                <a:lnTo>
                  <a:pt x="19799" y="10655"/>
                </a:lnTo>
                <a:close/>
              </a:path>
              <a:path w="8437245" h="339725">
                <a:moveTo>
                  <a:pt x="8416988" y="10655"/>
                </a:moveTo>
                <a:lnTo>
                  <a:pt x="19799" y="10655"/>
                </a:lnTo>
                <a:lnTo>
                  <a:pt x="19799" y="19799"/>
                </a:lnTo>
                <a:lnTo>
                  <a:pt x="8416988" y="19799"/>
                </a:lnTo>
                <a:lnTo>
                  <a:pt x="8416988" y="10655"/>
                </a:lnTo>
                <a:close/>
              </a:path>
              <a:path w="8437245" h="339725">
                <a:moveTo>
                  <a:pt x="8436775" y="10655"/>
                </a:moveTo>
                <a:lnTo>
                  <a:pt x="8416988" y="10655"/>
                </a:lnTo>
                <a:lnTo>
                  <a:pt x="8426119" y="19799"/>
                </a:lnTo>
                <a:lnTo>
                  <a:pt x="8436775" y="19799"/>
                </a:lnTo>
                <a:lnTo>
                  <a:pt x="8436775" y="10655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sz="1634">
              <a:solidFill>
                <a:srgbClr val="C00000"/>
              </a:solidFill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8148064" y="913251"/>
            <a:ext cx="366484" cy="338861"/>
            <a:chOff x="6315798" y="-77119"/>
            <a:chExt cx="354179" cy="322153"/>
          </a:xfrm>
        </p:grpSpPr>
        <p:sp>
          <p:nvSpPr>
            <p:cNvPr id="11" name="object 11"/>
            <p:cNvSpPr/>
            <p:nvPr/>
          </p:nvSpPr>
          <p:spPr>
            <a:xfrm>
              <a:off x="6315798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6429381" y="-49760"/>
              <a:ext cx="119340" cy="263118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sz="1634" spc="-5" dirty="0">
                  <a:solidFill>
                    <a:srgbClr val="FFFFFF"/>
                  </a:solidFill>
                  <a:latin typeface="Calibri"/>
                  <a:cs typeface="Calibri"/>
                </a:rPr>
                <a:t>1</a:t>
              </a:r>
              <a:endParaRPr sz="1634" dirty="0">
                <a:latin typeface="Calibri"/>
                <a:cs typeface="Calibri"/>
              </a:endParaRPr>
            </a:p>
          </p:txBody>
        </p:sp>
      </p:grpSp>
      <p:sp>
        <p:nvSpPr>
          <p:cNvPr id="22" name="object 2"/>
          <p:cNvSpPr txBox="1">
            <a:spLocks/>
          </p:cNvSpPr>
          <p:nvPr/>
        </p:nvSpPr>
        <p:spPr>
          <a:xfrm>
            <a:off x="2263723" y="607654"/>
            <a:ext cx="500385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err="1" smtClean="0">
                <a:latin typeface="+mn-ea"/>
                <a:ea typeface="+mn-ea"/>
                <a:cs typeface="맑은 고딕"/>
              </a:rPr>
              <a:t>수강방법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82118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2225408" y="782197"/>
            <a:ext cx="4794521" cy="143220"/>
            <a:chOff x="2225408" y="782197"/>
            <a:chExt cx="4794521" cy="143220"/>
          </a:xfrm>
        </p:grpSpPr>
        <p:sp>
          <p:nvSpPr>
            <p:cNvPr id="15" name="직사각형 14"/>
            <p:cNvSpPr/>
            <p:nvPr/>
          </p:nvSpPr>
          <p:spPr>
            <a:xfrm>
              <a:off x="2225408" y="782198"/>
              <a:ext cx="4742130" cy="14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69480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모서리가 둥근 직사각형 12"/>
          <p:cNvSpPr/>
          <p:nvPr/>
        </p:nvSpPr>
        <p:spPr>
          <a:xfrm>
            <a:off x="2566930" y="5838940"/>
            <a:ext cx="6610121" cy="3305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8" name="object 8"/>
          <p:cNvSpPr txBox="1"/>
          <p:nvPr/>
        </p:nvSpPr>
        <p:spPr>
          <a:xfrm>
            <a:off x="2609178" y="5845304"/>
            <a:ext cx="6600923" cy="297452"/>
          </a:xfrm>
          <a:prstGeom prst="rect">
            <a:avLst/>
          </a:prstGeom>
        </p:spPr>
        <p:txBody>
          <a:bodyPr vert="horz" wrap="square" lIns="0" tIns="45528" rIns="0" bIns="0" rtlCol="0">
            <a:spAutoFit/>
          </a:bodyPr>
          <a:lstStyle/>
          <a:p>
            <a:pPr marL="11527" algn="ctr">
              <a:spcBef>
                <a:spcPts val="359"/>
              </a:spcBef>
            </a:pPr>
            <a:r>
              <a:rPr sz="1634" b="1" spc="-64" dirty="0">
                <a:latin typeface="+mn-ea"/>
                <a:cs typeface="Arial"/>
              </a:rPr>
              <a:t>2</a:t>
            </a:r>
            <a:r>
              <a:rPr sz="1634" b="1" spc="-5" dirty="0">
                <a:latin typeface="+mn-ea"/>
                <a:cs typeface="Arial"/>
              </a:rPr>
              <a:t>.</a:t>
            </a:r>
            <a:r>
              <a:rPr sz="1634" b="1" spc="-103" dirty="0">
                <a:latin typeface="+mn-ea"/>
                <a:cs typeface="Arial"/>
              </a:rPr>
              <a:t> </a:t>
            </a:r>
            <a:r>
              <a:rPr sz="1634" b="1" spc="-59" dirty="0">
                <a:latin typeface="+mn-ea"/>
                <a:cs typeface="맑은 고딕"/>
              </a:rPr>
              <a:t>아주대학</a:t>
            </a:r>
            <a:r>
              <a:rPr sz="1634" b="1" spc="-5" dirty="0">
                <a:latin typeface="+mn-ea"/>
                <a:cs typeface="맑은 고딕"/>
              </a:rPr>
              <a:t>교</a:t>
            </a:r>
            <a:r>
              <a:rPr sz="1634" b="1" spc="-241" dirty="0">
                <a:latin typeface="+mn-ea"/>
                <a:cs typeface="맑은 고딕"/>
              </a:rPr>
              <a:t> </a:t>
            </a:r>
            <a:r>
              <a:rPr sz="1634" b="1" spc="-59" dirty="0">
                <a:latin typeface="+mn-ea"/>
                <a:cs typeface="맑은 고딕"/>
              </a:rPr>
              <a:t>포</a:t>
            </a:r>
            <a:r>
              <a:rPr sz="1634" b="1" spc="-5" dirty="0">
                <a:latin typeface="+mn-ea"/>
                <a:cs typeface="맑은 고딕"/>
              </a:rPr>
              <a:t>탈</a:t>
            </a:r>
            <a:r>
              <a:rPr sz="1634" b="1" spc="-227" dirty="0">
                <a:latin typeface="+mn-ea"/>
                <a:cs typeface="맑은 고딕"/>
              </a:rPr>
              <a:t> </a:t>
            </a:r>
            <a:r>
              <a:rPr sz="1634" b="1" spc="-59" dirty="0">
                <a:latin typeface="+mn-ea"/>
                <a:cs typeface="맑은 고딕"/>
              </a:rPr>
              <a:t>하단</a:t>
            </a:r>
            <a:r>
              <a:rPr sz="1634" b="1" spc="-5" dirty="0">
                <a:latin typeface="+mn-ea"/>
                <a:cs typeface="맑은 고딕"/>
              </a:rPr>
              <a:t>에</a:t>
            </a:r>
            <a:r>
              <a:rPr sz="1634" b="1" spc="-227" dirty="0">
                <a:latin typeface="+mn-ea"/>
                <a:cs typeface="맑은 고딕"/>
              </a:rPr>
              <a:t> </a:t>
            </a:r>
            <a:r>
              <a:rPr sz="1634" b="1" spc="-59" dirty="0">
                <a:latin typeface="+mn-ea"/>
                <a:cs typeface="맑은 고딕"/>
              </a:rPr>
              <a:t>주요서비스에</a:t>
            </a:r>
            <a:r>
              <a:rPr sz="1634" b="1" spc="-5" dirty="0">
                <a:latin typeface="+mn-ea"/>
                <a:cs typeface="맑은 고딕"/>
              </a:rPr>
              <a:t>서</a:t>
            </a:r>
            <a:r>
              <a:rPr sz="1634" b="1" spc="-241" dirty="0">
                <a:latin typeface="+mn-ea"/>
                <a:cs typeface="맑은 고딕"/>
              </a:rPr>
              <a:t> </a:t>
            </a:r>
            <a:r>
              <a:rPr sz="1634" b="1" spc="-59" dirty="0">
                <a:latin typeface="+mn-ea"/>
                <a:cs typeface="맑은 고딕"/>
              </a:rPr>
              <a:t>인권</a:t>
            </a:r>
            <a:r>
              <a:rPr sz="1634" b="1" spc="-59" dirty="0">
                <a:latin typeface="+mn-ea"/>
                <a:cs typeface="Arial"/>
              </a:rPr>
              <a:t>/</a:t>
            </a:r>
            <a:r>
              <a:rPr sz="1634" b="1" spc="-59" dirty="0">
                <a:latin typeface="+mn-ea"/>
                <a:cs typeface="맑은 고딕"/>
              </a:rPr>
              <a:t>성평등교육</a:t>
            </a:r>
            <a:r>
              <a:rPr sz="1634" b="1" spc="-5" dirty="0">
                <a:latin typeface="+mn-ea"/>
                <a:cs typeface="맑은 고딕"/>
              </a:rPr>
              <a:t>을</a:t>
            </a:r>
            <a:r>
              <a:rPr sz="1634" b="1" spc="-227" dirty="0">
                <a:latin typeface="+mn-ea"/>
                <a:cs typeface="맑은 고딕"/>
              </a:rPr>
              <a:t> </a:t>
            </a:r>
            <a:r>
              <a:rPr sz="1634" b="1" spc="-59" dirty="0" err="1">
                <a:latin typeface="+mn-ea"/>
                <a:cs typeface="맑은 고딕"/>
              </a:rPr>
              <a:t>클릭합니</a:t>
            </a:r>
            <a:r>
              <a:rPr sz="1634" b="1" spc="-64" dirty="0" err="1">
                <a:latin typeface="+mn-ea"/>
                <a:cs typeface="맑은 고딕"/>
              </a:rPr>
              <a:t>다</a:t>
            </a:r>
            <a:r>
              <a:rPr sz="1634" b="1" spc="-5" dirty="0" smtClean="0">
                <a:latin typeface="+mn-ea"/>
                <a:cs typeface="Arial"/>
              </a:rPr>
              <a:t>.</a:t>
            </a:r>
            <a:endParaRPr sz="1634" b="1" dirty="0">
              <a:latin typeface="+mn-ea"/>
              <a:cs typeface="Arial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0" t="7837" r="15571"/>
          <a:stretch/>
        </p:blipFill>
        <p:spPr>
          <a:xfrm>
            <a:off x="2882900" y="1122196"/>
            <a:ext cx="6219929" cy="4437230"/>
          </a:xfrm>
          <a:prstGeom prst="rect">
            <a:avLst/>
          </a:prstGeom>
        </p:spPr>
      </p:pic>
      <p:sp>
        <p:nvSpPr>
          <p:cNvPr id="31" name="object 2"/>
          <p:cNvSpPr txBox="1">
            <a:spLocks/>
          </p:cNvSpPr>
          <p:nvPr/>
        </p:nvSpPr>
        <p:spPr>
          <a:xfrm>
            <a:off x="2263723" y="607654"/>
            <a:ext cx="500385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err="1" smtClean="0">
                <a:latin typeface="+mn-ea"/>
                <a:ea typeface="+mn-ea"/>
                <a:cs typeface="맑은 고딕"/>
              </a:rPr>
              <a:t>수강방법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8220075" y="2162174"/>
            <a:ext cx="600075" cy="6000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8031432" y="1950482"/>
            <a:ext cx="366484" cy="338861"/>
            <a:chOff x="6315800" y="-77119"/>
            <a:chExt cx="354179" cy="322153"/>
          </a:xfrm>
        </p:grpSpPr>
        <p:sp>
          <p:nvSpPr>
            <p:cNvPr id="24" name="object 11"/>
            <p:cNvSpPr/>
            <p:nvPr/>
          </p:nvSpPr>
          <p:spPr>
            <a:xfrm>
              <a:off x="6315800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5" name="object 12"/>
            <p:cNvSpPr txBox="1"/>
            <p:nvPr/>
          </p:nvSpPr>
          <p:spPr>
            <a:xfrm>
              <a:off x="6429381" y="-49760"/>
              <a:ext cx="119340" cy="250145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2</a:t>
              </a:r>
              <a:endParaRPr sz="1634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21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4238625" y="5816906"/>
            <a:ext cx="3638550" cy="3305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/>
          <p:cNvGrpSpPr/>
          <p:nvPr/>
        </p:nvGrpSpPr>
        <p:grpSpPr>
          <a:xfrm>
            <a:off x="2225408" y="782197"/>
            <a:ext cx="4794521" cy="143220"/>
            <a:chOff x="2225408" y="782197"/>
            <a:chExt cx="4794521" cy="143220"/>
          </a:xfrm>
        </p:grpSpPr>
        <p:sp>
          <p:nvSpPr>
            <p:cNvPr id="12" name="직사각형 11"/>
            <p:cNvSpPr/>
            <p:nvPr/>
          </p:nvSpPr>
          <p:spPr>
            <a:xfrm>
              <a:off x="2225408" y="782198"/>
              <a:ext cx="4742130" cy="14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69480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684911" y="477597"/>
            <a:ext cx="128515" cy="263118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1527">
              <a:spcBef>
                <a:spcPts val="91"/>
              </a:spcBef>
            </a:pPr>
            <a:r>
              <a:rPr sz="1634" spc="-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634" dirty="0">
              <a:latin typeface="Calibri"/>
              <a:cs typeface="Calibri"/>
            </a:endParaRPr>
          </a:p>
        </p:txBody>
      </p:sp>
      <p:sp>
        <p:nvSpPr>
          <p:cNvPr id="2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27" name="object 2"/>
          <p:cNvSpPr txBox="1">
            <a:spLocks/>
          </p:cNvSpPr>
          <p:nvPr/>
        </p:nvSpPr>
        <p:spPr>
          <a:xfrm>
            <a:off x="2263723" y="607654"/>
            <a:ext cx="500385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err="1" smtClean="0">
                <a:latin typeface="+mn-ea"/>
                <a:ea typeface="+mn-ea"/>
                <a:cs typeface="맑은 고딕"/>
              </a:rPr>
              <a:t>수강방법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t="8310" r="13206" b="15316"/>
          <a:stretch/>
        </p:blipFill>
        <p:spPr>
          <a:xfrm>
            <a:off x="2482850" y="1364904"/>
            <a:ext cx="7112000" cy="3903569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2287835" y="5819721"/>
            <a:ext cx="74620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838" algn="ctr">
              <a:spcBef>
                <a:spcPts val="245"/>
              </a:spcBef>
              <a:tabLst>
                <a:tab pos="392477" algn="l"/>
              </a:tabLst>
            </a:pPr>
            <a:r>
              <a:rPr lang="en-US" altLang="ko-KR" sz="1600" b="1" dirty="0" smtClean="0">
                <a:solidFill>
                  <a:srgbClr val="252525"/>
                </a:solidFill>
                <a:latin typeface="+mn-ea"/>
                <a:cs typeface="Arial"/>
              </a:rPr>
              <a:t>3. </a:t>
            </a:r>
            <a:r>
              <a:rPr lang="ko-KR" altLang="en-US" sz="1600" b="1" dirty="0" smtClean="0">
                <a:solidFill>
                  <a:srgbClr val="252525"/>
                </a:solidFill>
                <a:latin typeface="+mn-ea"/>
                <a:cs typeface="맑은 고딕"/>
              </a:rPr>
              <a:t>장애인식개선교육 탭을 클릭합니다</a:t>
            </a:r>
            <a:r>
              <a:rPr lang="en-US" altLang="ko-KR" sz="1600" b="1" dirty="0" smtClean="0">
                <a:solidFill>
                  <a:srgbClr val="252525"/>
                </a:solidFill>
                <a:latin typeface="+mn-ea"/>
                <a:cs typeface="맑은 고딕"/>
              </a:rPr>
              <a:t>.</a:t>
            </a:r>
          </a:p>
        </p:txBody>
      </p:sp>
      <p:grpSp>
        <p:nvGrpSpPr>
          <p:cNvPr id="18" name="그룹 17"/>
          <p:cNvGrpSpPr/>
          <p:nvPr/>
        </p:nvGrpSpPr>
        <p:grpSpPr>
          <a:xfrm>
            <a:off x="4572000" y="3028950"/>
            <a:ext cx="4352926" cy="942975"/>
            <a:chOff x="4752975" y="3238500"/>
            <a:chExt cx="4352926" cy="942975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4752975" y="3238500"/>
              <a:ext cx="4267200" cy="942975"/>
            </a:xfrm>
            <a:prstGeom prst="roundRect">
              <a:avLst/>
            </a:prstGeom>
            <a:solidFill>
              <a:srgbClr val="F6E28E"/>
            </a:solidFill>
            <a:ln>
              <a:solidFill>
                <a:srgbClr val="F6E28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4819650" y="3333750"/>
              <a:ext cx="4286251" cy="777757"/>
            </a:xfrm>
            <a:prstGeom prst="rect">
              <a:avLst/>
            </a:prstGeom>
          </p:spPr>
          <p:txBody>
            <a:bodyPr vert="horz" wrap="square" lIns="0" tIns="5187" rIns="0" bIns="0" rtlCol="0">
              <a:spAutoFit/>
            </a:bodyPr>
            <a:lstStyle/>
            <a:p>
              <a:pPr marL="82415" marR="147539">
                <a:lnSpc>
                  <a:spcPct val="101299"/>
                </a:lnSpc>
                <a:spcBef>
                  <a:spcPts val="1153"/>
                </a:spcBef>
              </a:pPr>
              <a:r>
                <a:rPr sz="1000" b="1" dirty="0" smtClean="0">
                  <a:latin typeface="+mn-ea"/>
                  <a:cs typeface="맑은 고딕"/>
                </a:rPr>
                <a:t>※</a:t>
              </a:r>
              <a:r>
                <a:rPr sz="1000" b="1" spc="-132" dirty="0" smtClean="0">
                  <a:latin typeface="+mn-ea"/>
                  <a:cs typeface="맑은 고딕"/>
                </a:rPr>
                <a:t> </a:t>
              </a:r>
              <a:r>
                <a:rPr sz="1000" b="1" spc="5" dirty="0" smtClean="0">
                  <a:latin typeface="+mn-ea"/>
                  <a:cs typeface="맑은 고딕"/>
                </a:rPr>
                <a:t>「</a:t>
              </a:r>
              <a:r>
                <a:rPr lang="en-US" altLang="ko-KR" sz="1000" b="1" spc="-5" dirty="0" smtClean="0">
                  <a:latin typeface="+mn-ea"/>
                  <a:cs typeface="맑은 고딕"/>
                </a:rPr>
                <a:t>202</a:t>
              </a:r>
              <a:r>
                <a:rPr lang="en-US" altLang="ko-KR" sz="1000" b="1" spc="-9" dirty="0" smtClean="0">
                  <a:latin typeface="+mn-ea"/>
                  <a:cs typeface="맑은 고딕"/>
                </a:rPr>
                <a:t>1</a:t>
              </a:r>
              <a:r>
                <a:rPr lang="ko-KR" altLang="en-US" sz="1000" b="1" dirty="0">
                  <a:latin typeface="+mn-ea"/>
                  <a:cs typeface="맑은 고딕"/>
                </a:rPr>
                <a:t>년</a:t>
              </a:r>
              <a:r>
                <a:rPr lang="ko-KR" altLang="en-US" sz="1000" b="1" spc="-14" dirty="0">
                  <a:latin typeface="+mn-ea"/>
                  <a:cs typeface="맑은 고딕"/>
                </a:rPr>
                <a:t> </a:t>
              </a:r>
              <a:r>
                <a:rPr lang="ko-KR" altLang="en-US" sz="1000" b="1" dirty="0">
                  <a:latin typeface="+mn-ea"/>
                  <a:cs typeface="맑은 고딕"/>
                </a:rPr>
                <a:t>장애인식개선교육 </a:t>
              </a:r>
              <a:r>
                <a:rPr lang="ko-KR" altLang="en-US" sz="1000" b="1" dirty="0" smtClean="0">
                  <a:latin typeface="+mn-ea"/>
                  <a:cs typeface="맑은 고딕"/>
                </a:rPr>
                <a:t>안내</a:t>
              </a:r>
              <a:r>
                <a:rPr sz="1000" b="1" spc="5" dirty="0" smtClean="0">
                  <a:latin typeface="+mn-ea"/>
                  <a:cs typeface="맑은 고딕"/>
                </a:rPr>
                <a:t>」</a:t>
              </a:r>
              <a:r>
                <a:rPr sz="1000" b="1" dirty="0">
                  <a:latin typeface="+mn-ea"/>
                  <a:cs typeface="맑은 고딕"/>
                </a:rPr>
                <a:t>에</a:t>
              </a:r>
              <a:r>
                <a:rPr sz="1000" b="1" spc="-36" dirty="0">
                  <a:latin typeface="+mn-ea"/>
                  <a:cs typeface="맑은 고딕"/>
                </a:rPr>
                <a:t> </a:t>
              </a:r>
              <a:r>
                <a:rPr sz="1000" b="1" dirty="0">
                  <a:solidFill>
                    <a:srgbClr val="002FC4"/>
                  </a:solidFill>
                  <a:latin typeface="+mn-ea"/>
                  <a:cs typeface="맑은 고딕"/>
                </a:rPr>
                <a:t>의거하여</a:t>
              </a:r>
              <a:r>
                <a:rPr sz="1000" b="1" spc="-18" dirty="0">
                  <a:solidFill>
                    <a:srgbClr val="002FC4"/>
                  </a:solidFill>
                  <a:latin typeface="+mn-ea"/>
                  <a:cs typeface="맑은 고딕"/>
                </a:rPr>
                <a:t> </a:t>
              </a:r>
              <a:r>
                <a:rPr sz="1000" b="1" u="sng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아주대학교</a:t>
              </a:r>
              <a:r>
                <a:rPr sz="1000" b="1" u="sng" spc="-18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 </a:t>
              </a:r>
              <a:r>
                <a:rPr sz="1000" b="1" u="sng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전</a:t>
              </a:r>
              <a:r>
                <a:rPr sz="1000" b="1" u="sng" spc="-5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 </a:t>
              </a:r>
              <a:r>
                <a:rPr sz="1000" b="1" u="sng" dirty="0" err="1" smtClean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구성원</a:t>
              </a:r>
              <a:r>
                <a:rPr lang="ko-KR" altLang="en-US" sz="1000" b="1" dirty="0" smtClean="0"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은</a:t>
              </a:r>
              <a:r>
                <a:rPr sz="1000" b="1" dirty="0" smtClean="0">
                  <a:latin typeface="+mn-ea"/>
                  <a:cs typeface="맑은 고딕"/>
                </a:rPr>
                <a:t> </a:t>
              </a:r>
              <a:r>
                <a:rPr sz="1000" b="1" u="sng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각 연 </a:t>
              </a:r>
              <a:r>
                <a:rPr sz="1000" b="1" u="sng" spc="-5" dirty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1</a:t>
              </a:r>
              <a:r>
                <a:rPr sz="1000" b="1" u="sng" spc="-5" dirty="0" smtClean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회</a:t>
              </a:r>
              <a:r>
                <a:rPr lang="en-US" sz="1000" b="1" u="sng" spc="-5" dirty="0" smtClean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 </a:t>
              </a:r>
              <a:r>
                <a:rPr lang="ko-KR" altLang="en-US" sz="1000" b="1" u="sng" spc="-5" dirty="0" smtClean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장애인식개선</a:t>
              </a:r>
              <a:r>
                <a:rPr sz="1000" b="1" u="sng" dirty="0" err="1" smtClean="0">
                  <a:solidFill>
                    <a:srgbClr val="002FC4"/>
                  </a:solidFill>
                  <a:uFill>
                    <a:solidFill>
                      <a:srgbClr val="0000FF"/>
                    </a:solidFill>
                  </a:uFill>
                  <a:latin typeface="+mn-ea"/>
                  <a:cs typeface="맑은 고딕"/>
                </a:rPr>
                <a:t>교육</a:t>
              </a:r>
              <a:r>
                <a:rPr sz="1000" b="1" dirty="0" err="1" smtClean="0">
                  <a:latin typeface="+mn-ea"/>
                  <a:cs typeface="맑은 고딕"/>
                </a:rPr>
                <a:t>을</a:t>
              </a:r>
              <a:r>
                <a:rPr sz="1000" b="1" spc="5" dirty="0" smtClean="0">
                  <a:latin typeface="+mn-ea"/>
                  <a:cs typeface="맑은 고딕"/>
                </a:rPr>
                <a:t> </a:t>
              </a:r>
              <a:r>
                <a:rPr sz="1000" b="1" dirty="0" err="1">
                  <a:solidFill>
                    <a:srgbClr val="002FC4"/>
                  </a:solidFill>
                  <a:latin typeface="+mn-ea"/>
                  <a:cs typeface="맑은 고딕"/>
                </a:rPr>
                <a:t>이수</a:t>
              </a:r>
              <a:r>
                <a:rPr sz="1000" b="1" dirty="0" err="1">
                  <a:latin typeface="+mn-ea"/>
                  <a:cs typeface="맑은 고딕"/>
                </a:rPr>
                <a:t>하여야</a:t>
              </a:r>
              <a:r>
                <a:rPr sz="1000" b="1" spc="-23" dirty="0">
                  <a:latin typeface="+mn-ea"/>
                  <a:cs typeface="맑은 고딕"/>
                </a:rPr>
                <a:t> </a:t>
              </a:r>
              <a:r>
                <a:rPr sz="1000" b="1" dirty="0" err="1" smtClean="0">
                  <a:latin typeface="+mn-ea"/>
                  <a:cs typeface="맑은 고딕"/>
                </a:rPr>
                <a:t>합니다</a:t>
              </a:r>
              <a:r>
                <a:rPr lang="en-US" sz="1000" b="1" dirty="0" smtClean="0">
                  <a:latin typeface="+mn-ea"/>
                  <a:cs typeface="맑은 고딕"/>
                </a:rPr>
                <a:t>.</a:t>
              </a:r>
              <a:endParaRPr sz="1000" b="1" dirty="0">
                <a:latin typeface="+mn-ea"/>
                <a:cs typeface="맑은 고딕"/>
              </a:endParaRPr>
            </a:p>
            <a:p>
              <a:pPr>
                <a:spcBef>
                  <a:spcPts val="41"/>
                </a:spcBef>
              </a:pPr>
              <a:endParaRPr sz="1000" b="1" dirty="0">
                <a:latin typeface="+mn-ea"/>
                <a:cs typeface="맑은 고딕"/>
              </a:endParaRPr>
            </a:p>
            <a:p>
              <a:pPr marL="82415"/>
              <a:r>
                <a:rPr sz="1000" b="1" spc="-5" dirty="0">
                  <a:latin typeface="+mn-ea"/>
                  <a:cs typeface="맑은 고딕"/>
                </a:rPr>
                <a:t>&lt;관련</a:t>
              </a:r>
              <a:r>
                <a:rPr sz="1000" b="1" spc="-45" dirty="0">
                  <a:latin typeface="+mn-ea"/>
                  <a:cs typeface="맑은 고딕"/>
                </a:rPr>
                <a:t> </a:t>
              </a:r>
              <a:r>
                <a:rPr sz="1000" b="1" dirty="0">
                  <a:latin typeface="+mn-ea"/>
                  <a:cs typeface="맑은 고딕"/>
                </a:rPr>
                <a:t>근거&gt;</a:t>
              </a:r>
            </a:p>
            <a:p>
              <a:pPr marL="238599" indent="-156761">
                <a:buChar char="-"/>
                <a:tabLst>
                  <a:tab pos="239175" algn="l"/>
                </a:tabLst>
              </a:pPr>
              <a:r>
                <a:rPr lang="ko-KR" altLang="en-US" sz="1000" b="1" dirty="0" smtClean="0">
                  <a:latin typeface="+mn-ea"/>
                  <a:cs typeface="맑은 고딕"/>
                </a:rPr>
                <a:t>장애인복지법 제 </a:t>
              </a:r>
              <a:r>
                <a:rPr lang="en-US" altLang="ko-KR" sz="1000" b="1" dirty="0" smtClean="0">
                  <a:latin typeface="+mn-ea"/>
                  <a:cs typeface="맑은 고딕"/>
                </a:rPr>
                <a:t>25</a:t>
              </a:r>
              <a:r>
                <a:rPr lang="ko-KR" altLang="en-US" sz="1000" b="1" dirty="0" smtClean="0">
                  <a:latin typeface="+mn-ea"/>
                  <a:cs typeface="맑은 고딕"/>
                </a:rPr>
                <a:t>조</a:t>
              </a:r>
              <a:endParaRPr sz="1000" b="1" dirty="0">
                <a:latin typeface="+mn-ea"/>
                <a:cs typeface="맑은 고딕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2743200" y="4391025"/>
            <a:ext cx="1009650" cy="3333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/>
          <p:cNvCxnSpPr/>
          <p:nvPr/>
        </p:nvCxnSpPr>
        <p:spPr>
          <a:xfrm flipV="1">
            <a:off x="3762375" y="3914775"/>
            <a:ext cx="819150" cy="47625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그룹 25"/>
          <p:cNvGrpSpPr/>
          <p:nvPr/>
        </p:nvGrpSpPr>
        <p:grpSpPr>
          <a:xfrm>
            <a:off x="2522998" y="4219460"/>
            <a:ext cx="330371" cy="317323"/>
            <a:chOff x="6315799" y="-77119"/>
            <a:chExt cx="354179" cy="322153"/>
          </a:xfrm>
        </p:grpSpPr>
        <p:sp>
          <p:nvSpPr>
            <p:cNvPr id="28" name="object 11"/>
            <p:cNvSpPr/>
            <p:nvPr/>
          </p:nvSpPr>
          <p:spPr>
            <a:xfrm>
              <a:off x="6315799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12"/>
            <p:cNvSpPr txBox="1"/>
            <p:nvPr/>
          </p:nvSpPr>
          <p:spPr>
            <a:xfrm>
              <a:off x="6429381" y="-49760"/>
              <a:ext cx="119340" cy="250145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3</a:t>
              </a:r>
              <a:endParaRPr sz="1634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14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그룹 20"/>
          <p:cNvGrpSpPr/>
          <p:nvPr/>
        </p:nvGrpSpPr>
        <p:grpSpPr>
          <a:xfrm>
            <a:off x="2225408" y="782197"/>
            <a:ext cx="4794521" cy="143220"/>
            <a:chOff x="2225408" y="782197"/>
            <a:chExt cx="4794521" cy="143220"/>
          </a:xfrm>
        </p:grpSpPr>
        <p:sp>
          <p:nvSpPr>
            <p:cNvPr id="22" name="직사각형 21"/>
            <p:cNvSpPr/>
            <p:nvPr/>
          </p:nvSpPr>
          <p:spPr>
            <a:xfrm>
              <a:off x="2225408" y="782198"/>
              <a:ext cx="4742130" cy="14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69480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2423160" y="5258626"/>
            <a:ext cx="7277100" cy="88878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object 11"/>
          <p:cNvSpPr txBox="1"/>
          <p:nvPr/>
        </p:nvSpPr>
        <p:spPr>
          <a:xfrm>
            <a:off x="6684911" y="477597"/>
            <a:ext cx="128515" cy="263118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1527">
              <a:spcBef>
                <a:spcPts val="91"/>
              </a:spcBef>
            </a:pPr>
            <a:r>
              <a:rPr sz="1634" spc="-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endParaRPr sz="1634" dirty="0">
              <a:latin typeface="Calibri"/>
              <a:cs typeface="Calibri"/>
            </a:endParaRPr>
          </a:p>
        </p:txBody>
      </p:sp>
      <p:sp>
        <p:nvSpPr>
          <p:cNvPr id="27" name="object 2"/>
          <p:cNvSpPr txBox="1">
            <a:spLocks/>
          </p:cNvSpPr>
          <p:nvPr/>
        </p:nvSpPr>
        <p:spPr>
          <a:xfrm>
            <a:off x="2263723" y="607654"/>
            <a:ext cx="500385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err="1" smtClean="0">
                <a:latin typeface="+mn-ea"/>
                <a:ea typeface="+mn-ea"/>
                <a:cs typeface="맑은 고딕"/>
              </a:rPr>
              <a:t>수강방법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2298150" y="5277476"/>
            <a:ext cx="7462091" cy="856645"/>
            <a:chOff x="2239545" y="5283290"/>
            <a:chExt cx="7462091" cy="856645"/>
          </a:xfrm>
        </p:grpSpPr>
        <p:sp>
          <p:nvSpPr>
            <p:cNvPr id="32" name="직사각형 31"/>
            <p:cNvSpPr/>
            <p:nvPr/>
          </p:nvSpPr>
          <p:spPr>
            <a:xfrm>
              <a:off x="2239545" y="5283290"/>
              <a:ext cx="7462091" cy="8566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Arial"/>
                </a:rPr>
                <a:t>4.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Arial"/>
                </a:rPr>
                <a:t>장애인식개선교육 과정의          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버튼을</a:t>
              </a:r>
              <a:r>
                <a:rPr lang="ko-KR" altLang="en-US" sz="1600" b="1" spc="-82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누르면</a:t>
              </a:r>
              <a:r>
                <a:rPr lang="ko-KR" altLang="en-US" sz="1600" b="1" spc="-91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교육이</a:t>
              </a:r>
              <a:r>
                <a:rPr lang="ko-KR" altLang="en-US" sz="1600" b="1" spc="-103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재생됩니다</a:t>
              </a: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Arial"/>
                </a:rPr>
                <a:t>.</a:t>
              </a:r>
              <a:endParaRPr lang="en-US" altLang="ko-KR" sz="1600" b="1" spc="9" dirty="0" smtClean="0">
                <a:solidFill>
                  <a:srgbClr val="252525"/>
                </a:solidFill>
                <a:latin typeface="+mn-ea"/>
                <a:cs typeface="Arial"/>
              </a:endParaRPr>
            </a:p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Arial"/>
                </a:rPr>
                <a:t>(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단</a:t>
              </a:r>
              <a:r>
                <a:rPr lang="en-US" altLang="ko-KR" sz="1600" b="1" spc="5" dirty="0">
                  <a:solidFill>
                    <a:srgbClr val="252525"/>
                  </a:solidFill>
                  <a:latin typeface="+mn-ea"/>
                  <a:cs typeface="Arial"/>
                </a:rPr>
                <a:t>,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부정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수강을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막기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위하여 한번에 </a:t>
              </a:r>
              <a:r>
                <a:rPr lang="ko-KR" altLang="en-US" sz="1600" b="1" spc="-5" dirty="0">
                  <a:solidFill>
                    <a:srgbClr val="252525"/>
                  </a:solidFill>
                  <a:latin typeface="+mn-ea"/>
                  <a:cs typeface="맑은 고딕"/>
                </a:rPr>
                <a:t>한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과정만 재생되며</a:t>
              </a:r>
              <a:r>
                <a:rPr lang="en-US" altLang="ko-KR" sz="1600" b="1" spc="5" dirty="0">
                  <a:solidFill>
                    <a:srgbClr val="252525"/>
                  </a:solidFill>
                  <a:latin typeface="+mn-ea"/>
                  <a:cs typeface="Arial"/>
                </a:rPr>
                <a:t>,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수강 </a:t>
              </a:r>
              <a:r>
                <a:rPr lang="ko-KR" altLang="en-US" sz="1600" b="1" spc="-5" dirty="0">
                  <a:solidFill>
                    <a:srgbClr val="252525"/>
                  </a:solidFill>
                  <a:latin typeface="+mn-ea"/>
                  <a:cs typeface="맑은 고딕"/>
                </a:rPr>
                <a:t>중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다른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과정의</a:t>
              </a:r>
              <a:r>
                <a:rPr lang="ko-KR" altLang="en-US" sz="1600" b="1" spc="-91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Arial"/>
                </a:rPr>
                <a:t>“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수강하기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Arial"/>
                </a:rPr>
                <a:t>”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버튼을</a:t>
              </a:r>
              <a:r>
                <a:rPr lang="ko-KR" altLang="en-US" sz="1600" b="1" spc="-82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누르면</a:t>
              </a:r>
              <a:r>
                <a:rPr lang="ko-KR" altLang="en-US" sz="1600" b="1" spc="-86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재생</a:t>
              </a:r>
              <a:r>
                <a:rPr lang="ko-KR" altLang="en-US" sz="1600" b="1" spc="-103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중이던</a:t>
              </a:r>
              <a:r>
                <a:rPr lang="ko-KR" altLang="en-US" sz="1600" b="1" spc="-86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교육은</a:t>
              </a:r>
              <a:r>
                <a:rPr lang="ko-KR" altLang="en-US" sz="1600" b="1" spc="-91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자동</a:t>
              </a:r>
              <a:r>
                <a:rPr lang="ko-KR" altLang="en-US" sz="1600" b="1" spc="-100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종료</a:t>
              </a:r>
              <a:r>
                <a:rPr lang="ko-KR" altLang="en-US" sz="1600" b="1" spc="-91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됩니다</a:t>
              </a:r>
              <a:r>
                <a:rPr lang="en-US" altLang="ko-KR" sz="1600" b="1" spc="5" dirty="0">
                  <a:solidFill>
                    <a:srgbClr val="252525"/>
                  </a:solidFill>
                  <a:latin typeface="+mn-ea"/>
                  <a:cs typeface="Arial"/>
                </a:rPr>
                <a:t>.)</a:t>
              </a:r>
              <a:endParaRPr lang="ko-KR" altLang="en-US" sz="1600" b="1" dirty="0">
                <a:latin typeface="+mn-ea"/>
                <a:cs typeface="Arial"/>
              </a:endParaRPr>
            </a:p>
          </p:txBody>
        </p:sp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824" b="85294" l="4819" r="91566">
                          <a14:foregroundMark x1="6024" y1="64706" x2="38554" y2="44118"/>
                          <a14:foregroundMark x1="40964" y1="32353" x2="79518" y2="76471"/>
                          <a14:foregroundMark x1="91566" y1="26471" x2="77108" y2="82353"/>
                          <a14:foregroundMark x1="56627" y1="23529" x2="53012" y2="44118"/>
                          <a14:foregroundMark x1="63855" y1="23529" x2="19277" y2="23529"/>
                          <a14:foregroundMark x1="40964" y1="61765" x2="40964" y2="61765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405437" y="5319539"/>
              <a:ext cx="709613" cy="290685"/>
            </a:xfrm>
            <a:prstGeom prst="rect">
              <a:avLst/>
            </a:prstGeom>
          </p:spPr>
        </p:pic>
      </p:grpSp>
      <p:sp>
        <p:nvSpPr>
          <p:cNvPr id="17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24" name="그림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2" t="8310" r="13206" b="15316"/>
          <a:stretch/>
        </p:blipFill>
        <p:spPr>
          <a:xfrm>
            <a:off x="2482850" y="1269654"/>
            <a:ext cx="7112000" cy="3903569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8758409" y="4633396"/>
            <a:ext cx="462708" cy="23605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/>
        </p:nvGrpSpPr>
        <p:grpSpPr>
          <a:xfrm>
            <a:off x="8560243" y="4461831"/>
            <a:ext cx="286302" cy="262238"/>
            <a:chOff x="6315799" y="-77119"/>
            <a:chExt cx="354179" cy="322153"/>
          </a:xfrm>
        </p:grpSpPr>
        <p:sp>
          <p:nvSpPr>
            <p:cNvPr id="28" name="object 11"/>
            <p:cNvSpPr/>
            <p:nvPr/>
          </p:nvSpPr>
          <p:spPr>
            <a:xfrm>
              <a:off x="6315799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12"/>
            <p:cNvSpPr txBox="1"/>
            <p:nvPr/>
          </p:nvSpPr>
          <p:spPr>
            <a:xfrm>
              <a:off x="6409395" y="-74728"/>
              <a:ext cx="119340" cy="298181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4</a:t>
              </a:r>
              <a:endParaRPr sz="1634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43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그룹 19"/>
          <p:cNvGrpSpPr/>
          <p:nvPr/>
        </p:nvGrpSpPr>
        <p:grpSpPr>
          <a:xfrm>
            <a:off x="2225408" y="782197"/>
            <a:ext cx="4794521" cy="143220"/>
            <a:chOff x="2225408" y="782197"/>
            <a:chExt cx="4794521" cy="143220"/>
          </a:xfrm>
        </p:grpSpPr>
        <p:sp>
          <p:nvSpPr>
            <p:cNvPr id="21" name="직사각형 20"/>
            <p:cNvSpPr/>
            <p:nvPr/>
          </p:nvSpPr>
          <p:spPr>
            <a:xfrm>
              <a:off x="2225408" y="782198"/>
              <a:ext cx="4742130" cy="1432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69480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모서리가 둥근 직사각형 14"/>
          <p:cNvSpPr/>
          <p:nvPr/>
        </p:nvSpPr>
        <p:spPr>
          <a:xfrm>
            <a:off x="2217420" y="4932458"/>
            <a:ext cx="7680960" cy="130309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bject 9"/>
          <p:cNvSpPr txBox="1"/>
          <p:nvPr/>
        </p:nvSpPr>
        <p:spPr>
          <a:xfrm>
            <a:off x="2397943" y="4982268"/>
            <a:ext cx="7623906" cy="1230135"/>
          </a:xfrm>
          <a:prstGeom prst="rect">
            <a:avLst/>
          </a:prstGeom>
        </p:spPr>
        <p:txBody>
          <a:bodyPr vert="horz" wrap="square" lIns="0" tIns="29391" rIns="0" bIns="0" rtlCol="0">
            <a:spAutoFit/>
          </a:bodyPr>
          <a:lstStyle/>
          <a:p>
            <a:pPr marL="81838">
              <a:lnSpc>
                <a:spcPct val="120000"/>
              </a:lnSpc>
              <a:spcBef>
                <a:spcPts val="231"/>
              </a:spcBef>
            </a:pPr>
            <a:r>
              <a:rPr sz="1600" b="1" spc="-5" dirty="0">
                <a:latin typeface="+mn-ea"/>
                <a:cs typeface="맑은 고딕"/>
              </a:rPr>
              <a:t>※</a:t>
            </a:r>
            <a:r>
              <a:rPr sz="1600" b="1" spc="-204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동영상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재생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시</a:t>
            </a:r>
            <a:r>
              <a:rPr sz="1600" b="1" spc="-5" dirty="0">
                <a:latin typeface="+mn-ea"/>
                <a:cs typeface="Calibri"/>
              </a:rPr>
              <a:t>,</a:t>
            </a:r>
            <a:r>
              <a:rPr sz="1600" b="1" spc="5" dirty="0">
                <a:latin typeface="+mn-ea"/>
                <a:cs typeface="Calibri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안내사항</a:t>
            </a:r>
            <a:endParaRPr sz="1600" b="1" dirty="0">
              <a:latin typeface="+mn-ea"/>
              <a:cs typeface="맑은 고딕"/>
            </a:endParaRPr>
          </a:p>
          <a:p>
            <a:pPr marL="341761" indent="-260499">
              <a:lnSpc>
                <a:spcPct val="120000"/>
              </a:lnSpc>
              <a:buFont typeface="Calibri"/>
              <a:buChar char="-"/>
              <a:tabLst>
                <a:tab pos="341761" algn="l"/>
                <a:tab pos="342338" algn="l"/>
              </a:tabLst>
            </a:pPr>
            <a:r>
              <a:rPr sz="1600" b="1" spc="-5" dirty="0">
                <a:latin typeface="+mn-ea"/>
                <a:cs typeface="맑은 고딕"/>
              </a:rPr>
              <a:t>수강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중간에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종료된</a:t>
            </a:r>
            <a:r>
              <a:rPr sz="1600" b="1" spc="-204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강의는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이후에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재생</a:t>
            </a:r>
            <a:r>
              <a:rPr sz="1600" b="1" spc="-204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시</a:t>
            </a:r>
            <a:r>
              <a:rPr sz="1600" b="1" spc="-5" dirty="0">
                <a:latin typeface="+mn-ea"/>
                <a:cs typeface="Calibri"/>
              </a:rPr>
              <a:t>,</a:t>
            </a:r>
            <a:r>
              <a:rPr sz="1600" b="1" spc="5" dirty="0">
                <a:latin typeface="+mn-ea"/>
                <a:cs typeface="Calibri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이어서</a:t>
            </a:r>
            <a:r>
              <a:rPr sz="1600" b="1" spc="-191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수강할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수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있습니다</a:t>
            </a:r>
            <a:r>
              <a:rPr sz="1600" b="1" spc="-5" dirty="0">
                <a:latin typeface="+mn-ea"/>
                <a:cs typeface="Calibri"/>
              </a:rPr>
              <a:t>.</a:t>
            </a:r>
            <a:endParaRPr sz="1600" b="1" dirty="0">
              <a:latin typeface="+mn-ea"/>
              <a:cs typeface="Calibri"/>
            </a:endParaRPr>
          </a:p>
          <a:p>
            <a:pPr marL="341761" marR="144082" indent="-259923">
              <a:lnSpc>
                <a:spcPct val="120000"/>
              </a:lnSpc>
              <a:buFont typeface="Calibri"/>
              <a:buChar char="-"/>
              <a:tabLst>
                <a:tab pos="341761" algn="l"/>
                <a:tab pos="342338" algn="l"/>
              </a:tabLst>
            </a:pPr>
            <a:r>
              <a:rPr sz="1600" b="1" spc="-5" dirty="0">
                <a:latin typeface="+mn-ea"/>
                <a:cs typeface="맑은 고딕"/>
              </a:rPr>
              <a:t>부정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수강을</a:t>
            </a:r>
            <a:r>
              <a:rPr sz="1600" b="1" spc="-191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방지하기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 err="1">
                <a:latin typeface="+mn-ea"/>
                <a:cs typeface="맑은 고딕"/>
              </a:rPr>
              <a:t>위하여</a:t>
            </a:r>
            <a:r>
              <a:rPr sz="1600" b="1" spc="-191" dirty="0">
                <a:latin typeface="+mn-ea"/>
                <a:cs typeface="맑은 고딕"/>
              </a:rPr>
              <a:t> </a:t>
            </a:r>
            <a:r>
              <a:rPr sz="1600" b="1" spc="-5" dirty="0" smtClean="0">
                <a:latin typeface="+mn-ea"/>
                <a:cs typeface="Calibri"/>
              </a:rPr>
              <a:t>‘</a:t>
            </a:r>
            <a:r>
              <a:rPr sz="1600" b="1" spc="-5" dirty="0">
                <a:latin typeface="+mn-ea"/>
                <a:cs typeface="맑은 고딕"/>
              </a:rPr>
              <a:t>재생</a:t>
            </a:r>
            <a:r>
              <a:rPr sz="1600" b="1" spc="-191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Calibri"/>
              </a:rPr>
              <a:t>/</a:t>
            </a:r>
            <a:r>
              <a:rPr sz="1600" b="1" dirty="0">
                <a:latin typeface="+mn-ea"/>
                <a:cs typeface="Calibri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일시정지</a:t>
            </a:r>
            <a:r>
              <a:rPr sz="1600" b="1" spc="-5" dirty="0">
                <a:latin typeface="+mn-ea"/>
                <a:cs typeface="Calibri"/>
              </a:rPr>
              <a:t>’</a:t>
            </a:r>
            <a:r>
              <a:rPr sz="1600" b="1" spc="9" dirty="0">
                <a:latin typeface="+mn-ea"/>
                <a:cs typeface="Calibri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기능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이외는</a:t>
            </a:r>
            <a:r>
              <a:rPr sz="1600" b="1" spc="-204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제공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되지 </a:t>
            </a:r>
            <a:r>
              <a:rPr sz="1600" b="1" spc="-55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않습니다</a:t>
            </a:r>
            <a:r>
              <a:rPr sz="1600" b="1" spc="-5" dirty="0">
                <a:latin typeface="+mn-ea"/>
                <a:cs typeface="Calibri"/>
              </a:rPr>
              <a:t>.</a:t>
            </a:r>
            <a:endParaRPr sz="1600" b="1" dirty="0">
              <a:latin typeface="+mn-ea"/>
              <a:cs typeface="Calibri"/>
            </a:endParaRPr>
          </a:p>
          <a:p>
            <a:pPr marL="341761" indent="-260499">
              <a:lnSpc>
                <a:spcPct val="120000"/>
              </a:lnSpc>
              <a:buFont typeface="Calibri"/>
              <a:buChar char="-"/>
              <a:tabLst>
                <a:tab pos="341761" algn="l"/>
                <a:tab pos="342338" algn="l"/>
              </a:tabLst>
            </a:pPr>
            <a:r>
              <a:rPr sz="1600" b="1" spc="-5" dirty="0">
                <a:latin typeface="+mn-ea"/>
                <a:cs typeface="맑은 고딕"/>
              </a:rPr>
              <a:t>재생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도중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임의로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14" dirty="0">
                <a:latin typeface="+mn-ea"/>
                <a:cs typeface="Calibri"/>
              </a:rPr>
              <a:t>‘</a:t>
            </a:r>
            <a:r>
              <a:rPr sz="1600" b="1" spc="-5" dirty="0">
                <a:latin typeface="+mn-ea"/>
                <a:cs typeface="맑은 고딕"/>
              </a:rPr>
              <a:t>스크롤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건너뛰기</a:t>
            </a:r>
            <a:r>
              <a:rPr sz="1600" b="1" spc="-14" dirty="0">
                <a:latin typeface="+mn-ea"/>
                <a:cs typeface="Calibri"/>
              </a:rPr>
              <a:t>’</a:t>
            </a:r>
            <a:r>
              <a:rPr sz="1600" b="1" spc="-5" dirty="0">
                <a:latin typeface="+mn-ea"/>
                <a:cs typeface="맑은 고딕"/>
              </a:rPr>
              <a:t>는</a:t>
            </a:r>
            <a:r>
              <a:rPr sz="1600" b="1" spc="-195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제공되지</a:t>
            </a:r>
            <a:r>
              <a:rPr sz="1600" b="1" spc="-208" dirty="0">
                <a:latin typeface="+mn-ea"/>
                <a:cs typeface="맑은 고딕"/>
              </a:rPr>
              <a:t> </a:t>
            </a:r>
            <a:r>
              <a:rPr sz="1600" b="1" spc="-5" dirty="0">
                <a:latin typeface="+mn-ea"/>
                <a:cs typeface="맑은 고딕"/>
              </a:rPr>
              <a:t>않습니다</a:t>
            </a:r>
            <a:r>
              <a:rPr sz="1600" b="1" spc="-5" dirty="0">
                <a:latin typeface="+mn-ea"/>
                <a:cs typeface="Calibri"/>
              </a:rPr>
              <a:t>.</a:t>
            </a:r>
            <a:endParaRPr sz="1600" b="1" dirty="0">
              <a:latin typeface="+mn-ea"/>
              <a:cs typeface="Calibri"/>
            </a:endParaRPr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2263723" y="607654"/>
            <a:ext cx="500385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smtClean="0">
                <a:latin typeface="+mn-ea"/>
                <a:ea typeface="+mn-ea"/>
                <a:cs typeface="맑은 고딕"/>
              </a:rPr>
              <a:t> 수강방법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18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/>
          <a:srcRect b="14088"/>
          <a:stretch/>
        </p:blipFill>
        <p:spPr>
          <a:xfrm>
            <a:off x="3219450" y="1229179"/>
            <a:ext cx="5642169" cy="343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225408" y="782197"/>
            <a:ext cx="5785121" cy="141727"/>
            <a:chOff x="2225408" y="782197"/>
            <a:chExt cx="5785121" cy="141727"/>
          </a:xfrm>
        </p:grpSpPr>
        <p:sp>
          <p:nvSpPr>
            <p:cNvPr id="21" name="직사각형 20"/>
            <p:cNvSpPr/>
            <p:nvPr/>
          </p:nvSpPr>
          <p:spPr>
            <a:xfrm>
              <a:off x="2225408" y="782199"/>
              <a:ext cx="5707012" cy="1398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79386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object 2"/>
          <p:cNvSpPr txBox="1">
            <a:spLocks/>
          </p:cNvSpPr>
          <p:nvPr/>
        </p:nvSpPr>
        <p:spPr>
          <a:xfrm>
            <a:off x="2263722" y="607654"/>
            <a:ext cx="5724577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</a:t>
            </a:r>
            <a:r>
              <a:rPr lang="ko-KR" altLang="en-US" sz="2000" b="1" spc="132" dirty="0" smtClean="0">
                <a:solidFill>
                  <a:schemeClr val="accent1">
                    <a:lumMod val="50000"/>
                  </a:schemeClr>
                </a:solidFill>
                <a:latin typeface="+mn-ea"/>
                <a:ea typeface="+mn-ea"/>
                <a:cs typeface="맑은 고딕"/>
              </a:rPr>
              <a:t> 장애인식개선교육 </a:t>
            </a:r>
            <a:r>
              <a:rPr lang="ko-KR" altLang="en-US" sz="2000" b="1" spc="132" dirty="0" err="1" smtClean="0">
                <a:solidFill>
                  <a:srgbClr val="DE0000"/>
                </a:solidFill>
                <a:latin typeface="+mn-ea"/>
                <a:ea typeface="+mn-ea"/>
                <a:cs typeface="맑은 고딕"/>
              </a:rPr>
              <a:t>이수증</a:t>
            </a:r>
            <a:r>
              <a:rPr lang="ko-KR" altLang="en-US" sz="2000" b="1" spc="132" dirty="0" smtClean="0">
                <a:solidFill>
                  <a:srgbClr val="DE0000"/>
                </a:solidFill>
                <a:latin typeface="+mn-ea"/>
                <a:ea typeface="+mn-ea"/>
                <a:cs typeface="맑은 고딕"/>
              </a:rPr>
              <a:t> 발급 절차</a:t>
            </a:r>
            <a:endParaRPr lang="ko-KR" altLang="en-US" sz="2000" b="1" dirty="0">
              <a:solidFill>
                <a:srgbClr val="DE0000"/>
              </a:solidFill>
              <a:latin typeface="+mn-ea"/>
              <a:ea typeface="+mn-ea"/>
              <a:cs typeface="맑은 고딕"/>
            </a:endParaRPr>
          </a:p>
        </p:txBody>
      </p:sp>
      <p:sp>
        <p:nvSpPr>
          <p:cNvPr id="19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32" t="8179" r="13281" b="22500"/>
          <a:stretch/>
        </p:blipFill>
        <p:spPr>
          <a:xfrm>
            <a:off x="2445285" y="1101687"/>
            <a:ext cx="7258050" cy="3789342"/>
          </a:xfrm>
          <a:prstGeom prst="rect">
            <a:avLst/>
          </a:prstGeom>
        </p:spPr>
      </p:pic>
      <p:sp>
        <p:nvSpPr>
          <p:cNvPr id="25" name="모서리가 둥근 직사각형 24"/>
          <p:cNvSpPr/>
          <p:nvPr/>
        </p:nvSpPr>
        <p:spPr>
          <a:xfrm>
            <a:off x="4395730" y="4864288"/>
            <a:ext cx="3580482" cy="143735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9" name="그룹 28"/>
          <p:cNvGrpSpPr/>
          <p:nvPr/>
        </p:nvGrpSpPr>
        <p:grpSpPr>
          <a:xfrm>
            <a:off x="4606070" y="4902869"/>
            <a:ext cx="3304040" cy="1360992"/>
            <a:chOff x="2413714" y="4971035"/>
            <a:chExt cx="3304040" cy="1360992"/>
          </a:xfrm>
        </p:grpSpPr>
        <p:sp>
          <p:nvSpPr>
            <p:cNvPr id="6" name="object 6"/>
            <p:cNvSpPr txBox="1"/>
            <p:nvPr/>
          </p:nvSpPr>
          <p:spPr>
            <a:xfrm>
              <a:off x="2413714" y="4971035"/>
              <a:ext cx="3304040" cy="1350234"/>
            </a:xfrm>
            <a:prstGeom prst="rect">
              <a:avLst/>
            </a:prstGeom>
          </p:spPr>
          <p:txBody>
            <a:bodyPr vert="horz" wrap="square" lIns="0" tIns="52444" rIns="0" bIns="0" rtlCol="0">
              <a:spAutoFit/>
            </a:bodyPr>
            <a:lstStyle/>
            <a:p>
              <a:pPr marL="11527">
                <a:lnSpc>
                  <a:spcPct val="120000"/>
                </a:lnSpc>
                <a:spcBef>
                  <a:spcPts val="413"/>
                </a:spcBef>
              </a:pPr>
              <a:r>
                <a:rPr sz="1600" b="1" spc="-5" dirty="0">
                  <a:latin typeface="+mn-ea"/>
                  <a:cs typeface="맑은 고딕"/>
                </a:rPr>
                <a:t>※</a:t>
              </a:r>
              <a:r>
                <a:rPr sz="1600" b="1" spc="-204" dirty="0">
                  <a:latin typeface="+mn-ea"/>
                  <a:cs typeface="맑은 고딕"/>
                </a:rPr>
                <a:t> </a:t>
              </a:r>
              <a:r>
                <a:rPr lang="en-US" sz="1600" b="1" spc="-204" dirty="0" smtClean="0">
                  <a:latin typeface="+mn-ea"/>
                  <a:cs typeface="맑은 고딕"/>
                </a:rPr>
                <a:t> </a:t>
              </a:r>
              <a:r>
                <a:rPr lang="ko-KR" altLang="en-US" sz="1600" b="1" dirty="0" smtClean="0">
                  <a:latin typeface="+mn-ea"/>
                  <a:cs typeface="맑은 고딕"/>
                </a:rPr>
                <a:t>교육 이수 후</a:t>
              </a:r>
              <a:r>
                <a:rPr lang="en-US" altLang="ko-KR" sz="1600" b="1" dirty="0" smtClean="0">
                  <a:latin typeface="+mn-ea"/>
                  <a:cs typeface="맑은 고딕"/>
                </a:rPr>
                <a:t>, </a:t>
              </a:r>
              <a:r>
                <a:rPr sz="1600" b="1" spc="5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이수</a:t>
              </a:r>
              <a:r>
                <a:rPr sz="1600" b="1" spc="-5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증</a:t>
              </a:r>
              <a:r>
                <a:rPr sz="1600" b="1" spc="32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발</a:t>
              </a:r>
              <a:r>
                <a:rPr sz="1600" b="1" spc="-5" dirty="0">
                  <a:solidFill>
                    <a:srgbClr val="252525"/>
                  </a:solidFill>
                  <a:latin typeface="+mn-ea"/>
                  <a:cs typeface="맑은 고딕"/>
                </a:rPr>
                <a:t>급</a:t>
              </a:r>
              <a:r>
                <a:rPr sz="1600" b="1" spc="32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순</a:t>
              </a:r>
              <a:r>
                <a:rPr sz="1600" b="1" spc="-5" dirty="0">
                  <a:solidFill>
                    <a:srgbClr val="252525"/>
                  </a:solidFill>
                  <a:latin typeface="+mn-ea"/>
                  <a:cs typeface="맑은 고딕"/>
                </a:rPr>
                <a:t>서</a:t>
              </a:r>
              <a:endParaRPr sz="1600" b="1" dirty="0">
                <a:latin typeface="+mn-ea"/>
                <a:cs typeface="맑은 고딕"/>
              </a:endParaRPr>
            </a:p>
            <a:p>
              <a:pPr marL="161948">
                <a:lnSpc>
                  <a:spcPct val="120000"/>
                </a:lnSpc>
                <a:spcBef>
                  <a:spcPts val="327"/>
                </a:spcBef>
              </a:pPr>
              <a:r>
                <a:rPr lang="en-US" sz="1600" b="1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1. </a:t>
              </a:r>
              <a:r>
                <a:rPr sz="1600" b="1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왼쪽</a:t>
              </a:r>
              <a:r>
                <a:rPr sz="1600" b="1" spc="23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sz="1600" b="1" dirty="0">
                  <a:solidFill>
                    <a:srgbClr val="252525"/>
                  </a:solidFill>
                  <a:latin typeface="+mn-ea"/>
                  <a:cs typeface="맑은 고딕"/>
                </a:rPr>
                <a:t>메뉴</a:t>
              </a:r>
              <a:r>
                <a:rPr sz="1600" b="1" spc="18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sz="1600" b="1" spc="-5" dirty="0">
                  <a:solidFill>
                    <a:srgbClr val="252525"/>
                  </a:solidFill>
                  <a:latin typeface="+mn-ea"/>
                  <a:cs typeface="맑은 고딕"/>
                </a:rPr>
                <a:t>중</a:t>
              </a:r>
              <a:r>
                <a:rPr sz="1600" b="1" spc="27" dirty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en-US" sz="1600" b="1" spc="27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[</a:t>
              </a:r>
              <a:r>
                <a:rPr lang="ko-KR" altLang="en-US" sz="1600" b="1" spc="27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이수증</a:t>
              </a:r>
              <a:r>
                <a:rPr lang="en-US" sz="1600" b="1" spc="27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] </a:t>
              </a:r>
              <a:r>
                <a:rPr sz="1600" b="1" spc="5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클릭</a:t>
              </a:r>
              <a:endParaRPr lang="en-US" sz="1600" b="1" spc="5" dirty="0" smtClean="0">
                <a:solidFill>
                  <a:srgbClr val="252525"/>
                </a:solidFill>
                <a:latin typeface="+mn-ea"/>
                <a:cs typeface="맑은 고딕"/>
              </a:endParaRPr>
            </a:p>
            <a:p>
              <a:pPr marL="161948">
                <a:lnSpc>
                  <a:spcPct val="120000"/>
                </a:lnSpc>
                <a:spcBef>
                  <a:spcPts val="327"/>
                </a:spcBef>
              </a:pPr>
              <a:r>
                <a:rPr 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2. [2021 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장애인식개선교육</a:t>
              </a: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]</a:t>
              </a:r>
              <a:r>
                <a:rPr lang="ko-KR" alt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</a:t>
              </a:r>
              <a:r>
                <a:rPr lang="ko-KR" altLang="en-US" sz="1600" b="1" spc="5" dirty="0">
                  <a:solidFill>
                    <a:srgbClr val="252525"/>
                  </a:solidFill>
                  <a:latin typeface="+mn-ea"/>
                  <a:cs typeface="맑은 고딕"/>
                </a:rPr>
                <a:t>클릭 </a:t>
              </a:r>
              <a:endParaRPr lang="en-US" altLang="ko-KR" sz="1600" b="1" spc="5" dirty="0" smtClean="0">
                <a:solidFill>
                  <a:srgbClr val="252525"/>
                </a:solidFill>
                <a:latin typeface="+mn-ea"/>
                <a:cs typeface="맑은 고딕"/>
              </a:endParaRPr>
            </a:p>
            <a:p>
              <a:pPr marL="161948">
                <a:lnSpc>
                  <a:spcPct val="120000"/>
                </a:lnSpc>
                <a:spcBef>
                  <a:spcPts val="327"/>
                </a:spcBef>
              </a:pP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3. </a:t>
              </a:r>
              <a:r>
                <a:rPr 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                  </a:t>
              </a:r>
              <a:r>
                <a:rPr sz="1600" b="1" dirty="0" err="1" smtClean="0">
                  <a:solidFill>
                    <a:srgbClr val="252525"/>
                  </a:solidFill>
                  <a:latin typeface="+mn-ea"/>
                  <a:cs typeface="맑은 고딕"/>
                </a:rPr>
                <a:t>클릭</a:t>
              </a:r>
              <a:endParaRPr sz="1600" b="1" dirty="0">
                <a:latin typeface="+mn-ea"/>
                <a:cs typeface="맑은 고딕"/>
              </a:endParaRPr>
            </a:p>
          </p:txBody>
        </p:sp>
        <p:pic>
          <p:nvPicPr>
            <p:cNvPr id="24" name="그림 2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556" b="88889" l="6000" r="92000">
                          <a14:foregroundMark x1="25000" y1="22222" x2="7000" y2="41667"/>
                          <a14:foregroundMark x1="6000" y1="75000" x2="92000" y2="5555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853818" y="5989079"/>
              <a:ext cx="952633" cy="342948"/>
            </a:xfrm>
            <a:prstGeom prst="rect">
              <a:avLst/>
            </a:prstGeom>
          </p:spPr>
        </p:pic>
      </p:grpSp>
      <p:sp>
        <p:nvSpPr>
          <p:cNvPr id="30" name="직사각형 29"/>
          <p:cNvSpPr/>
          <p:nvPr/>
        </p:nvSpPr>
        <p:spPr>
          <a:xfrm>
            <a:off x="2444642" y="4438134"/>
            <a:ext cx="3786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rgbClr val="252525"/>
                </a:solidFill>
                <a:latin typeface="+mn-ea"/>
                <a:cs typeface="맑은 고딕"/>
              </a:rPr>
              <a:t>1.</a:t>
            </a:r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7099844" y="3714234"/>
            <a:ext cx="379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5" dirty="0">
                <a:solidFill>
                  <a:srgbClr val="252525"/>
                </a:solidFill>
                <a:latin typeface="+mn-ea"/>
                <a:cs typeface="맑은 고딕"/>
              </a:rPr>
              <a:t>2.</a:t>
            </a:r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8941344" y="3269734"/>
            <a:ext cx="379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5" dirty="0">
                <a:solidFill>
                  <a:srgbClr val="252525"/>
                </a:solidFill>
                <a:latin typeface="+mn-ea"/>
                <a:cs typeface="맑은 고딕"/>
              </a:rPr>
              <a:t>3.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9075909" y="3604697"/>
            <a:ext cx="525292" cy="20530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18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모서리가 둥근 직사각형 29"/>
          <p:cNvSpPr/>
          <p:nvPr/>
        </p:nvSpPr>
        <p:spPr>
          <a:xfrm>
            <a:off x="6498103" y="5417325"/>
            <a:ext cx="3275453" cy="7910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9"/>
          <a:stretch/>
        </p:blipFill>
        <p:spPr>
          <a:xfrm>
            <a:off x="6496697" y="2165337"/>
            <a:ext cx="3285257" cy="3142967"/>
          </a:xfrm>
          <a:prstGeom prst="rect">
            <a:avLst/>
          </a:prstGeom>
        </p:spPr>
      </p:pic>
      <p:grpSp>
        <p:nvGrpSpPr>
          <p:cNvPr id="18" name="그룹 17"/>
          <p:cNvGrpSpPr/>
          <p:nvPr/>
        </p:nvGrpSpPr>
        <p:grpSpPr>
          <a:xfrm>
            <a:off x="2225408" y="782197"/>
            <a:ext cx="5785121" cy="141727"/>
            <a:chOff x="2225408" y="782197"/>
            <a:chExt cx="5785121" cy="141727"/>
          </a:xfrm>
        </p:grpSpPr>
        <p:sp>
          <p:nvSpPr>
            <p:cNvPr id="19" name="직사각형 18"/>
            <p:cNvSpPr/>
            <p:nvPr/>
          </p:nvSpPr>
          <p:spPr>
            <a:xfrm>
              <a:off x="2225408" y="782199"/>
              <a:ext cx="5707012" cy="1398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79386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704411" y="991610"/>
            <a:ext cx="2591632" cy="411748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1527" algn="ctr">
              <a:spcBef>
                <a:spcPts val="91"/>
              </a:spcBef>
              <a:tabLst>
                <a:tab pos="362509" algn="l"/>
              </a:tabLst>
            </a:pPr>
            <a:r>
              <a:rPr sz="2600" b="1" spc="-5" dirty="0">
                <a:solidFill>
                  <a:srgbClr val="FFFFFF"/>
                </a:solidFill>
                <a:latin typeface="+mn-ea"/>
                <a:cs typeface="Calibri"/>
              </a:rPr>
              <a:t>6	</a:t>
            </a:r>
            <a:r>
              <a:rPr sz="2600" b="1" spc="-81" baseline="2777" dirty="0">
                <a:latin typeface="+mn-ea"/>
                <a:cs typeface="맑은 고딕"/>
              </a:rPr>
              <a:t>이수</a:t>
            </a:r>
            <a:r>
              <a:rPr sz="2600" b="1" baseline="2777" dirty="0">
                <a:latin typeface="+mn-ea"/>
                <a:cs typeface="맑은 고딕"/>
              </a:rPr>
              <a:t>증</a:t>
            </a:r>
            <a:r>
              <a:rPr sz="2600" b="1" spc="-388" baseline="2777" dirty="0">
                <a:latin typeface="+mn-ea"/>
                <a:cs typeface="맑은 고딕"/>
              </a:rPr>
              <a:t> </a:t>
            </a:r>
            <a:r>
              <a:rPr sz="2600" b="1" spc="-81" baseline="2777" dirty="0">
                <a:latin typeface="+mn-ea"/>
                <a:cs typeface="맑은 고딕"/>
              </a:rPr>
              <a:t>출력화</a:t>
            </a:r>
            <a:r>
              <a:rPr sz="2600" b="1" spc="-88" baseline="2777" dirty="0">
                <a:latin typeface="+mn-ea"/>
                <a:cs typeface="맑은 고딕"/>
              </a:rPr>
              <a:t>면</a:t>
            </a:r>
            <a:r>
              <a:rPr sz="2600" b="1" spc="-81" baseline="2777" dirty="0">
                <a:latin typeface="+mn-ea"/>
                <a:cs typeface="Arial"/>
              </a:rPr>
              <a:t>(</a:t>
            </a:r>
            <a:r>
              <a:rPr sz="2600" b="1" spc="-81" baseline="2777" dirty="0">
                <a:latin typeface="+mn-ea"/>
                <a:cs typeface="맑은 고딕"/>
              </a:rPr>
              <a:t>예시</a:t>
            </a:r>
            <a:r>
              <a:rPr sz="2600" b="1" baseline="2777" dirty="0">
                <a:latin typeface="+mn-ea"/>
                <a:cs typeface="Arial"/>
              </a:rPr>
              <a:t>)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6602648" y="5488453"/>
            <a:ext cx="3147279" cy="636869"/>
          </a:xfrm>
          <a:prstGeom prst="rect">
            <a:avLst/>
          </a:prstGeom>
        </p:spPr>
        <p:txBody>
          <a:bodyPr vert="horz" wrap="square" lIns="0" tIns="10950" rIns="0" bIns="0" rtlCol="0">
            <a:spAutoFit/>
          </a:bodyPr>
          <a:lstStyle/>
          <a:p>
            <a:pPr marL="10950" marR="4611">
              <a:spcBef>
                <a:spcPts val="86"/>
              </a:spcBef>
              <a:tabLst>
                <a:tab pos="270873" algn="l"/>
                <a:tab pos="271450" algn="l"/>
              </a:tabLst>
            </a:pPr>
            <a:r>
              <a:rPr lang="en-US" altLang="ko-KR" sz="1300" b="1" spc="-5" dirty="0" smtClean="0">
                <a:latin typeface="+mn-ea"/>
                <a:cs typeface="Calibri"/>
              </a:rPr>
              <a:t>※ </a:t>
            </a:r>
            <a:r>
              <a:rPr sz="1300" b="1" spc="-5" dirty="0" err="1" smtClean="0">
                <a:latin typeface="+mn-ea"/>
                <a:cs typeface="Calibri"/>
              </a:rPr>
              <a:t>PD</a:t>
            </a:r>
            <a:r>
              <a:rPr sz="1300" b="1" spc="-9" dirty="0" err="1" smtClean="0">
                <a:latin typeface="+mn-ea"/>
                <a:cs typeface="Calibri"/>
              </a:rPr>
              <a:t>F</a:t>
            </a:r>
            <a:r>
              <a:rPr sz="1300" b="1" spc="-9" dirty="0" err="1">
                <a:latin typeface="+mn-ea"/>
                <a:cs typeface="맑은 고딕"/>
              </a:rPr>
              <a:t>파일</a:t>
            </a:r>
            <a:r>
              <a:rPr sz="1300" b="1" spc="-163" dirty="0">
                <a:latin typeface="+mn-ea"/>
                <a:cs typeface="맑은 고딕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다운로드를</a:t>
            </a:r>
            <a:r>
              <a:rPr sz="1300" b="1" spc="-177" dirty="0">
                <a:latin typeface="+mn-ea"/>
                <a:cs typeface="맑은 고딕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원할</a:t>
            </a:r>
            <a:r>
              <a:rPr sz="1300" b="1" spc="-177" dirty="0">
                <a:latin typeface="+mn-ea"/>
                <a:cs typeface="맑은 고딕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경우</a:t>
            </a:r>
            <a:r>
              <a:rPr sz="1300" b="1" spc="-5" dirty="0">
                <a:latin typeface="+mn-ea"/>
                <a:cs typeface="Calibri"/>
              </a:rPr>
              <a:t>,</a:t>
            </a:r>
            <a:r>
              <a:rPr sz="1300" b="1" spc="14" dirty="0">
                <a:latin typeface="+mn-ea"/>
                <a:cs typeface="Calibri"/>
              </a:rPr>
              <a:t> </a:t>
            </a:r>
            <a:endParaRPr lang="en-US" sz="1300" b="1" spc="14" dirty="0" smtClean="0">
              <a:latin typeface="+mn-ea"/>
              <a:cs typeface="Calibri"/>
            </a:endParaRPr>
          </a:p>
          <a:p>
            <a:pPr marL="10950" marR="4611">
              <a:spcBef>
                <a:spcPts val="86"/>
              </a:spcBef>
              <a:tabLst>
                <a:tab pos="270873" algn="l"/>
                <a:tab pos="271450" algn="l"/>
              </a:tabLst>
            </a:pPr>
            <a:r>
              <a:rPr sz="1300" b="1" spc="-5" dirty="0" err="1" smtClean="0">
                <a:latin typeface="+mn-ea"/>
                <a:cs typeface="맑은 고딕"/>
              </a:rPr>
              <a:t>팝업에서</a:t>
            </a:r>
            <a:r>
              <a:rPr sz="1300" b="1" spc="-5" dirty="0" smtClean="0">
                <a:latin typeface="+mn-ea"/>
                <a:cs typeface="맑은 고딕"/>
              </a:rPr>
              <a:t>  </a:t>
            </a:r>
            <a:r>
              <a:rPr sz="1300" b="1" spc="-9" dirty="0" smtClean="0">
                <a:latin typeface="+mn-ea"/>
                <a:cs typeface="Calibri"/>
              </a:rPr>
              <a:t>‘</a:t>
            </a:r>
            <a:r>
              <a:rPr sz="1300" b="1" spc="-5" dirty="0" smtClean="0">
                <a:latin typeface="+mn-ea"/>
                <a:cs typeface="Calibri"/>
              </a:rPr>
              <a:t>PD</a:t>
            </a:r>
            <a:r>
              <a:rPr sz="1300" b="1" spc="-9" dirty="0" smtClean="0">
                <a:latin typeface="+mn-ea"/>
                <a:cs typeface="Calibri"/>
              </a:rPr>
              <a:t>F</a:t>
            </a:r>
            <a:r>
              <a:rPr lang="ko-KR" altLang="en-US" sz="1300" b="1" spc="-9" dirty="0" smtClean="0">
                <a:latin typeface="+mn-ea"/>
                <a:cs typeface="Calibri"/>
              </a:rPr>
              <a:t>로 저장</a:t>
            </a:r>
            <a:r>
              <a:rPr sz="1300" b="1" spc="-5" dirty="0" smtClean="0">
                <a:latin typeface="+mn-ea"/>
                <a:cs typeface="Calibri"/>
              </a:rPr>
              <a:t>’</a:t>
            </a:r>
            <a:r>
              <a:rPr sz="1300" b="1" spc="14" dirty="0" smtClean="0">
                <a:latin typeface="+mn-ea"/>
                <a:cs typeface="Calibri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등</a:t>
            </a:r>
            <a:r>
              <a:rPr sz="1300" b="1" spc="-185" dirty="0">
                <a:latin typeface="+mn-ea"/>
                <a:cs typeface="맑은 고딕"/>
              </a:rPr>
              <a:t> </a:t>
            </a:r>
            <a:r>
              <a:rPr sz="1300" b="1" spc="-5" dirty="0">
                <a:latin typeface="+mn-ea"/>
                <a:cs typeface="Calibri"/>
              </a:rPr>
              <a:t>PDF</a:t>
            </a:r>
            <a:r>
              <a:rPr sz="1300" b="1" spc="5" dirty="0">
                <a:latin typeface="+mn-ea"/>
                <a:cs typeface="Calibri"/>
              </a:rPr>
              <a:t> </a:t>
            </a:r>
            <a:r>
              <a:rPr sz="1300" b="1" spc="-9" dirty="0" err="1">
                <a:latin typeface="+mn-ea"/>
                <a:cs typeface="맑은 고딕"/>
              </a:rPr>
              <a:t>형식으로</a:t>
            </a:r>
            <a:r>
              <a:rPr sz="1300" b="1" spc="-177" dirty="0">
                <a:latin typeface="+mn-ea"/>
                <a:cs typeface="맑은 고딕"/>
              </a:rPr>
              <a:t> </a:t>
            </a:r>
            <a:endParaRPr lang="en-US" sz="1300" b="1" spc="-177" dirty="0" smtClean="0">
              <a:latin typeface="+mn-ea"/>
              <a:cs typeface="맑은 고딕"/>
            </a:endParaRPr>
          </a:p>
          <a:p>
            <a:pPr marL="10950" marR="4611">
              <a:spcBef>
                <a:spcPts val="86"/>
              </a:spcBef>
              <a:tabLst>
                <a:tab pos="270873" algn="l"/>
                <a:tab pos="271450" algn="l"/>
              </a:tabLst>
            </a:pPr>
            <a:r>
              <a:rPr sz="1300" b="1" spc="-9" dirty="0" err="1" smtClean="0">
                <a:latin typeface="+mn-ea"/>
                <a:cs typeface="맑은 고딕"/>
              </a:rPr>
              <a:t>지정하여</a:t>
            </a:r>
            <a:r>
              <a:rPr sz="1300" b="1" spc="-163" dirty="0" smtClean="0">
                <a:latin typeface="+mn-ea"/>
                <a:cs typeface="맑은 고딕"/>
              </a:rPr>
              <a:t> </a:t>
            </a:r>
            <a:r>
              <a:rPr lang="en-US" sz="1300" b="1" spc="-163" dirty="0" smtClean="0">
                <a:latin typeface="+mn-ea"/>
                <a:cs typeface="맑은 고딕"/>
              </a:rPr>
              <a:t> [</a:t>
            </a:r>
            <a:r>
              <a:rPr lang="ko-KR" altLang="en-US" sz="1300" b="1" spc="-5" dirty="0" smtClean="0">
                <a:latin typeface="+mn-ea"/>
                <a:cs typeface="Calibri"/>
              </a:rPr>
              <a:t>저장</a:t>
            </a:r>
            <a:r>
              <a:rPr lang="en-US" altLang="ko-KR" sz="1300" b="1" spc="-5" dirty="0" smtClean="0">
                <a:latin typeface="+mn-ea"/>
                <a:cs typeface="Calibri"/>
              </a:rPr>
              <a:t>]</a:t>
            </a:r>
            <a:r>
              <a:rPr lang="ko-KR" altLang="en-US" sz="1300" b="1" spc="-5" dirty="0">
                <a:latin typeface="+mn-ea"/>
                <a:cs typeface="Calibri"/>
              </a:rPr>
              <a:t>을</a:t>
            </a:r>
            <a:r>
              <a:rPr lang="en-US" altLang="ko-KR" sz="1300" b="1" spc="-5" dirty="0" smtClean="0">
                <a:latin typeface="+mn-ea"/>
                <a:cs typeface="Calibri"/>
              </a:rPr>
              <a:t> </a:t>
            </a:r>
            <a:r>
              <a:rPr sz="1300" b="1" spc="-9" dirty="0" err="1" smtClean="0">
                <a:latin typeface="+mn-ea"/>
                <a:cs typeface="맑은 고딕"/>
              </a:rPr>
              <a:t>누르면</a:t>
            </a:r>
            <a:r>
              <a:rPr sz="1300" b="1" spc="-177" dirty="0" smtClean="0">
                <a:latin typeface="+mn-ea"/>
                <a:cs typeface="맑은 고딕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파일로</a:t>
            </a:r>
            <a:r>
              <a:rPr sz="1300" b="1" spc="-177" dirty="0">
                <a:latin typeface="+mn-ea"/>
                <a:cs typeface="맑은 고딕"/>
              </a:rPr>
              <a:t> </a:t>
            </a:r>
            <a:r>
              <a:rPr sz="1300" b="1" spc="-9" dirty="0">
                <a:latin typeface="+mn-ea"/>
                <a:cs typeface="맑은 고딕"/>
              </a:rPr>
              <a:t>저장가능</a:t>
            </a:r>
            <a:endParaRPr sz="1300" b="1" dirty="0">
              <a:latin typeface="+mn-ea"/>
              <a:cs typeface="맑은 고딕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56762" y="5842365"/>
            <a:ext cx="3668617" cy="393794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1527" marR="4611" algn="ctr">
              <a:spcBef>
                <a:spcPts val="91"/>
              </a:spcBef>
            </a:pPr>
            <a:r>
              <a:rPr lang="en-US" altLang="ko-KR" sz="1200" b="1" dirty="0" smtClean="0">
                <a:latin typeface="+mn-ea"/>
                <a:cs typeface="맑은 고딕"/>
              </a:rPr>
              <a:t>※ </a:t>
            </a:r>
            <a:r>
              <a:rPr sz="1200" b="1" dirty="0" err="1" smtClean="0">
                <a:latin typeface="+mn-ea"/>
                <a:cs typeface="맑은 고딕"/>
              </a:rPr>
              <a:t>개별</a:t>
            </a:r>
            <a:r>
              <a:rPr sz="1200" b="1" spc="-23" dirty="0" smtClean="0">
                <a:latin typeface="+mn-ea"/>
                <a:cs typeface="맑은 고딕"/>
              </a:rPr>
              <a:t> </a:t>
            </a:r>
            <a:r>
              <a:rPr sz="1200" b="1" dirty="0" err="1">
                <a:latin typeface="+mn-ea"/>
                <a:cs typeface="맑은 고딕"/>
              </a:rPr>
              <a:t>이수증을</a:t>
            </a:r>
            <a:r>
              <a:rPr sz="1200" b="1" spc="-23" dirty="0">
                <a:latin typeface="+mn-ea"/>
                <a:cs typeface="맑은 고딕"/>
              </a:rPr>
              <a:t> </a:t>
            </a:r>
            <a:r>
              <a:rPr lang="ko-KR" altLang="en-US" sz="1200" b="1" dirty="0" smtClean="0">
                <a:latin typeface="+mn-ea"/>
                <a:cs typeface="맑은 고딕"/>
              </a:rPr>
              <a:t>장애학생지원실</a:t>
            </a:r>
            <a:r>
              <a:rPr sz="1200" b="1" dirty="0" smtClean="0">
                <a:latin typeface="+mn-ea"/>
                <a:cs typeface="맑은 고딕"/>
              </a:rPr>
              <a:t>로</a:t>
            </a:r>
            <a:r>
              <a:rPr sz="1200" b="1" spc="-23" dirty="0" smtClean="0">
                <a:latin typeface="+mn-ea"/>
                <a:cs typeface="맑은 고딕"/>
              </a:rPr>
              <a:t> </a:t>
            </a:r>
            <a:r>
              <a:rPr sz="1200" b="1" dirty="0" err="1">
                <a:solidFill>
                  <a:srgbClr val="FF0000"/>
                </a:solidFill>
                <a:latin typeface="+mn-ea"/>
                <a:cs typeface="맑은 고딕"/>
              </a:rPr>
              <a:t>보낼</a:t>
            </a:r>
            <a:r>
              <a:rPr sz="1200" b="1" spc="-23" dirty="0">
                <a:solidFill>
                  <a:srgbClr val="FF0000"/>
                </a:solidFill>
                <a:latin typeface="+mn-ea"/>
                <a:cs typeface="맑은 고딕"/>
              </a:rPr>
              <a:t> </a:t>
            </a:r>
            <a:r>
              <a:rPr sz="1200" b="1" dirty="0" err="1" smtClean="0">
                <a:solidFill>
                  <a:srgbClr val="FF0000"/>
                </a:solidFill>
                <a:latin typeface="+mn-ea"/>
                <a:cs typeface="맑은 고딕"/>
              </a:rPr>
              <a:t>필요</a:t>
            </a:r>
            <a:r>
              <a:rPr lang="en-US" sz="1200" b="1" dirty="0" smtClean="0">
                <a:solidFill>
                  <a:srgbClr val="FF0000"/>
                </a:solidFill>
                <a:latin typeface="+mn-ea"/>
                <a:cs typeface="맑은 고딕"/>
              </a:rPr>
              <a:t> </a:t>
            </a:r>
            <a:r>
              <a:rPr sz="1200" b="1" dirty="0" err="1" smtClean="0">
                <a:solidFill>
                  <a:srgbClr val="FF0000"/>
                </a:solidFill>
                <a:latin typeface="+mn-ea"/>
                <a:cs typeface="맑은 고딕"/>
              </a:rPr>
              <a:t>없음</a:t>
            </a:r>
            <a:r>
              <a:rPr sz="1200" b="1" dirty="0" smtClean="0">
                <a:solidFill>
                  <a:srgbClr val="FF0000"/>
                </a:solidFill>
                <a:latin typeface="+mn-ea"/>
                <a:cs typeface="맑은 고딕"/>
              </a:rPr>
              <a:t> </a:t>
            </a:r>
            <a:endParaRPr lang="en-US" sz="1200" b="1" dirty="0">
              <a:solidFill>
                <a:srgbClr val="FF0000"/>
              </a:solidFill>
              <a:latin typeface="+mn-ea"/>
              <a:cs typeface="맑은 고딕"/>
            </a:endParaRPr>
          </a:p>
          <a:p>
            <a:pPr marL="11527" marR="4611" algn="ctr">
              <a:spcBef>
                <a:spcPts val="91"/>
              </a:spcBef>
            </a:pPr>
            <a:r>
              <a:rPr sz="1200" b="1" dirty="0" err="1" smtClean="0">
                <a:latin typeface="+mn-ea"/>
                <a:cs typeface="맑은 고딕"/>
              </a:rPr>
              <a:t>관리자</a:t>
            </a:r>
            <a:r>
              <a:rPr sz="1200" b="1" spc="-14" dirty="0" smtClean="0">
                <a:latin typeface="+mn-ea"/>
                <a:cs typeface="맑은 고딕"/>
              </a:rPr>
              <a:t> </a:t>
            </a:r>
            <a:r>
              <a:rPr sz="1200" b="1" dirty="0">
                <a:latin typeface="+mn-ea"/>
                <a:cs typeface="맑은 고딕"/>
              </a:rPr>
              <a:t>권한으로</a:t>
            </a:r>
            <a:r>
              <a:rPr sz="1200" b="1" spc="-9" dirty="0">
                <a:latin typeface="+mn-ea"/>
                <a:cs typeface="맑은 고딕"/>
              </a:rPr>
              <a:t> </a:t>
            </a:r>
            <a:r>
              <a:rPr sz="1200" b="1" dirty="0">
                <a:latin typeface="+mn-ea"/>
                <a:cs typeface="맑은 고딕"/>
              </a:rPr>
              <a:t>이수여부</a:t>
            </a:r>
            <a:r>
              <a:rPr sz="1200" b="1" spc="-9" dirty="0">
                <a:latin typeface="+mn-ea"/>
                <a:cs typeface="맑은 고딕"/>
              </a:rPr>
              <a:t> </a:t>
            </a:r>
            <a:r>
              <a:rPr sz="1200" b="1" dirty="0">
                <a:latin typeface="+mn-ea"/>
                <a:cs typeface="맑은 고딕"/>
              </a:rPr>
              <a:t>확인가능</a:t>
            </a:r>
            <a:endParaRPr sz="1200" dirty="0">
              <a:latin typeface="+mn-ea"/>
              <a:cs typeface="맑은 고딕"/>
            </a:endParaRPr>
          </a:p>
        </p:txBody>
      </p:sp>
      <p:sp>
        <p:nvSpPr>
          <p:cNvPr id="21" name="object 2"/>
          <p:cNvSpPr txBox="1">
            <a:spLocks/>
          </p:cNvSpPr>
          <p:nvPr/>
        </p:nvSpPr>
        <p:spPr>
          <a:xfrm>
            <a:off x="2263722" y="607654"/>
            <a:ext cx="5724577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err="1" smtClean="0">
                <a:solidFill>
                  <a:srgbClr val="FF0000"/>
                </a:solidFill>
                <a:latin typeface="+mn-ea"/>
                <a:ea typeface="+mn-ea"/>
                <a:cs typeface="맑은 고딕"/>
              </a:rPr>
              <a:t>이수증</a:t>
            </a:r>
            <a:r>
              <a:rPr lang="ko-KR" altLang="en-US" sz="2000" b="1" spc="132" dirty="0" smtClean="0">
                <a:solidFill>
                  <a:srgbClr val="FF0000"/>
                </a:solidFill>
                <a:latin typeface="+mn-ea"/>
                <a:ea typeface="+mn-ea"/>
                <a:cs typeface="맑은 고딕"/>
              </a:rPr>
              <a:t> 발급 절차</a:t>
            </a:r>
            <a:endParaRPr lang="ko-KR" altLang="en-US" sz="2000" b="1" dirty="0">
              <a:solidFill>
                <a:srgbClr val="FF0000"/>
              </a:solidFill>
              <a:latin typeface="+mn-ea"/>
              <a:ea typeface="+mn-ea"/>
              <a:cs typeface="맑은 고딕"/>
            </a:endParaRPr>
          </a:p>
        </p:txBody>
      </p:sp>
      <p:sp>
        <p:nvSpPr>
          <p:cNvPr id="26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968" y="1465244"/>
            <a:ext cx="3787839" cy="4296578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6041879" y="1591487"/>
            <a:ext cx="3000523" cy="234516"/>
          </a:xfrm>
          <a:prstGeom prst="rect">
            <a:avLst/>
          </a:prstGeom>
        </p:spPr>
        <p:txBody>
          <a:bodyPr vert="horz" wrap="square" lIns="0" tIns="10950" rIns="0" bIns="0" rtlCol="0">
            <a:spAutoFit/>
          </a:bodyPr>
          <a:lstStyle/>
          <a:p>
            <a:pPr marL="10950" algn="ctr">
              <a:spcBef>
                <a:spcPts val="86"/>
              </a:spcBef>
              <a:tabLst>
                <a:tab pos="270873" algn="l"/>
                <a:tab pos="271450" algn="l"/>
              </a:tabLst>
            </a:pPr>
            <a:r>
              <a:rPr sz="1452" b="1" spc="-9" dirty="0" err="1" smtClean="0">
                <a:latin typeface="맑은 고딕"/>
                <a:cs typeface="맑은 고딕"/>
              </a:rPr>
              <a:t>고유</a:t>
            </a:r>
            <a:r>
              <a:rPr sz="1452" b="1" spc="-177" dirty="0" smtClean="0">
                <a:latin typeface="맑은 고딕"/>
                <a:cs typeface="맑은 고딕"/>
              </a:rPr>
              <a:t> </a:t>
            </a:r>
            <a:r>
              <a:rPr sz="1452" b="1" spc="-9" dirty="0">
                <a:latin typeface="맑은 고딕"/>
                <a:cs typeface="맑은 고딕"/>
              </a:rPr>
              <a:t>이수번호가</a:t>
            </a:r>
            <a:r>
              <a:rPr sz="1452" b="1" spc="-163" dirty="0">
                <a:latin typeface="맑은 고딕"/>
                <a:cs typeface="맑은 고딕"/>
              </a:rPr>
              <a:t> </a:t>
            </a:r>
            <a:r>
              <a:rPr sz="1452" b="1" spc="-9" dirty="0">
                <a:latin typeface="맑은 고딕"/>
                <a:cs typeface="맑은 고딕"/>
              </a:rPr>
              <a:t>부여되어</a:t>
            </a:r>
            <a:r>
              <a:rPr sz="1452" b="1" spc="-163" dirty="0">
                <a:latin typeface="맑은 고딕"/>
                <a:cs typeface="맑은 고딕"/>
              </a:rPr>
              <a:t> </a:t>
            </a:r>
            <a:r>
              <a:rPr sz="1452" b="1" spc="-9" dirty="0">
                <a:latin typeface="맑은 고딕"/>
                <a:cs typeface="맑은 고딕"/>
              </a:rPr>
              <a:t>출력</a:t>
            </a:r>
            <a:endParaRPr sz="1452" b="1" dirty="0">
              <a:latin typeface="맑은 고딕"/>
              <a:cs typeface="맑은 고딕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560983" y="3183875"/>
            <a:ext cx="1399142" cy="374573"/>
          </a:xfrm>
          <a:prstGeom prst="rect">
            <a:avLst/>
          </a:prstGeom>
          <a:noFill/>
          <a:ln w="28575"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5503040" y="1850834"/>
            <a:ext cx="864709" cy="132833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6356732" y="2049136"/>
            <a:ext cx="0" cy="4197427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2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모서리가 둥근 직사각형 11"/>
          <p:cNvSpPr/>
          <p:nvPr/>
        </p:nvSpPr>
        <p:spPr>
          <a:xfrm>
            <a:off x="3999121" y="5354198"/>
            <a:ext cx="4274545" cy="64999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225408" y="782197"/>
            <a:ext cx="5785121" cy="141727"/>
            <a:chOff x="2225408" y="782197"/>
            <a:chExt cx="5785121" cy="141727"/>
          </a:xfrm>
        </p:grpSpPr>
        <p:sp>
          <p:nvSpPr>
            <p:cNvPr id="9" name="직사각형 8"/>
            <p:cNvSpPr/>
            <p:nvPr/>
          </p:nvSpPr>
          <p:spPr>
            <a:xfrm>
              <a:off x="2225408" y="782199"/>
              <a:ext cx="5707012" cy="13982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7938686" y="782197"/>
              <a:ext cx="71843" cy="141727"/>
            </a:xfrm>
            <a:prstGeom prst="rect">
              <a:avLst/>
            </a:prstGeom>
            <a:solidFill>
              <a:srgbClr val="14278D"/>
            </a:solidFill>
            <a:ln>
              <a:solidFill>
                <a:srgbClr val="14278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object 2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11" name="object 2"/>
          <p:cNvSpPr txBox="1">
            <a:spLocks/>
          </p:cNvSpPr>
          <p:nvPr/>
        </p:nvSpPr>
        <p:spPr>
          <a:xfrm>
            <a:off x="2263722" y="607654"/>
            <a:ext cx="5724577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온라인 </a:t>
            </a:r>
            <a:r>
              <a:rPr lang="ko-KR" altLang="en-US" sz="2000" b="1" spc="132" dirty="0" smtClean="0">
                <a:solidFill>
                  <a:srgbClr val="002060"/>
                </a:solidFill>
                <a:latin typeface="+mn-ea"/>
                <a:ea typeface="+mn-ea"/>
                <a:cs typeface="맑은 고딕"/>
              </a:rPr>
              <a:t>장애인식개선교육</a:t>
            </a:r>
            <a:r>
              <a:rPr lang="ko-KR" altLang="en-US" sz="2000" b="1" spc="132" dirty="0" smtClean="0">
                <a:latin typeface="+mn-ea"/>
                <a:ea typeface="+mn-ea"/>
                <a:cs typeface="맑은 고딕"/>
              </a:rPr>
              <a:t> </a:t>
            </a:r>
            <a:r>
              <a:rPr lang="ko-KR" altLang="en-US" sz="2000" b="1" spc="132" dirty="0" smtClean="0">
                <a:solidFill>
                  <a:srgbClr val="FF0000"/>
                </a:solidFill>
                <a:latin typeface="+mn-ea"/>
                <a:ea typeface="+mn-ea"/>
                <a:cs typeface="맑은 고딕"/>
              </a:rPr>
              <a:t>만족도 조사 실시</a:t>
            </a:r>
            <a:endParaRPr lang="ko-KR" altLang="en-US" sz="2000" b="1" dirty="0">
              <a:solidFill>
                <a:srgbClr val="FF0000"/>
              </a:solidFill>
              <a:latin typeface="+mn-ea"/>
              <a:ea typeface="+mn-ea"/>
              <a:cs typeface="맑은 고딕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053945" y="5383236"/>
            <a:ext cx="6096000" cy="6232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9938" algn="ctr">
              <a:spcBef>
                <a:spcPts val="250"/>
              </a:spcBef>
            </a:pPr>
            <a:r>
              <a:rPr lang="en-US" altLang="ko-KR" sz="1600" b="1" dirty="0" smtClean="0">
                <a:latin typeface="+mn-ea"/>
                <a:cs typeface="맑은 고딕"/>
              </a:rPr>
              <a:t>※ </a:t>
            </a:r>
            <a:r>
              <a:rPr lang="ko-KR" altLang="en-US" sz="1600" b="1" dirty="0" smtClean="0">
                <a:latin typeface="+mn-ea"/>
                <a:cs typeface="맑은 고딕"/>
              </a:rPr>
              <a:t>교육</a:t>
            </a:r>
            <a:r>
              <a:rPr lang="ko-KR" altLang="en-US" sz="1600" b="1" spc="-18" dirty="0" smtClean="0">
                <a:latin typeface="+mn-ea"/>
                <a:cs typeface="맑은 고딕"/>
              </a:rPr>
              <a:t> </a:t>
            </a:r>
            <a:r>
              <a:rPr lang="ko-KR" altLang="en-US" sz="1600" b="1" dirty="0" smtClean="0">
                <a:latin typeface="+mn-ea"/>
                <a:cs typeface="맑은 고딕"/>
              </a:rPr>
              <a:t>이수</a:t>
            </a:r>
            <a:r>
              <a:rPr lang="ko-KR" altLang="en-US" sz="1600" b="1" spc="-18" dirty="0" smtClean="0">
                <a:latin typeface="+mn-ea"/>
                <a:cs typeface="맑은 고딕"/>
              </a:rPr>
              <a:t> </a:t>
            </a:r>
            <a:r>
              <a:rPr lang="ko-KR" altLang="en-US" sz="1600" b="1" dirty="0">
                <a:latin typeface="+mn-ea"/>
                <a:cs typeface="맑은 고딕"/>
              </a:rPr>
              <a:t>후</a:t>
            </a:r>
            <a:r>
              <a:rPr lang="ko-KR" altLang="en-US" sz="1600" b="1" spc="-14" dirty="0">
                <a:latin typeface="+mn-ea"/>
                <a:cs typeface="맑은 고딕"/>
              </a:rPr>
              <a:t>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맑은 고딕"/>
              </a:rPr>
              <a:t>만족도</a:t>
            </a:r>
            <a:r>
              <a:rPr lang="ko-KR" altLang="en-US" sz="1600" b="1" spc="-18" dirty="0">
                <a:solidFill>
                  <a:schemeClr val="accent1">
                    <a:lumMod val="75000"/>
                  </a:schemeClr>
                </a:solidFill>
                <a:latin typeface="+mn-ea"/>
                <a:cs typeface="맑은 고딕"/>
              </a:rPr>
              <a:t> </a:t>
            </a:r>
            <a:r>
              <a:rPr lang="ko-KR" altLang="en-US" sz="1600" b="1" dirty="0">
                <a:solidFill>
                  <a:schemeClr val="accent1">
                    <a:lumMod val="75000"/>
                  </a:schemeClr>
                </a:solidFill>
                <a:latin typeface="+mn-ea"/>
                <a:cs typeface="맑은 고딕"/>
              </a:rPr>
              <a:t>조사</a:t>
            </a:r>
            <a:r>
              <a:rPr lang="ko-KR" altLang="en-US" sz="1600" b="1" dirty="0">
                <a:latin typeface="+mn-ea"/>
                <a:cs typeface="맑은 고딕"/>
              </a:rPr>
              <a:t>를</a:t>
            </a:r>
            <a:r>
              <a:rPr lang="ko-KR" altLang="en-US" sz="1600" b="1" spc="-14" dirty="0">
                <a:latin typeface="+mn-ea"/>
                <a:cs typeface="맑은 고딕"/>
              </a:rPr>
              <a:t> </a:t>
            </a:r>
            <a:r>
              <a:rPr lang="ko-KR" altLang="en-US" sz="1600" b="1" dirty="0">
                <a:latin typeface="+mn-ea"/>
                <a:cs typeface="맑은 고딕"/>
              </a:rPr>
              <a:t>실시해주시면</a:t>
            </a:r>
            <a:r>
              <a:rPr lang="ko-KR" altLang="en-US" sz="1600" b="1" spc="-18" dirty="0">
                <a:latin typeface="+mn-ea"/>
                <a:cs typeface="맑은 고딕"/>
              </a:rPr>
              <a:t> </a:t>
            </a:r>
            <a:endParaRPr lang="en-US" altLang="ko-KR" sz="1600" b="1" spc="-18" dirty="0" smtClean="0">
              <a:latin typeface="+mn-ea"/>
              <a:cs typeface="맑은 고딕"/>
            </a:endParaRPr>
          </a:p>
          <a:p>
            <a:pPr marL="59938" algn="ctr">
              <a:spcBef>
                <a:spcPts val="250"/>
              </a:spcBef>
            </a:pPr>
            <a:r>
              <a:rPr lang="ko-KR" altLang="en-US" sz="1600" b="1" dirty="0" smtClean="0">
                <a:latin typeface="+mn-ea"/>
                <a:cs typeface="맑은 고딕"/>
              </a:rPr>
              <a:t>향후</a:t>
            </a:r>
            <a:r>
              <a:rPr lang="ko-KR" altLang="en-US" sz="1600" b="1" spc="-14" dirty="0" smtClean="0">
                <a:latin typeface="+mn-ea"/>
                <a:cs typeface="맑은 고딕"/>
              </a:rPr>
              <a:t> </a:t>
            </a:r>
            <a:r>
              <a:rPr lang="ko-KR" altLang="en-US" sz="1600" b="1" dirty="0" smtClean="0">
                <a:latin typeface="+mn-ea"/>
                <a:cs typeface="맑은 고딕"/>
              </a:rPr>
              <a:t>교육에 반영하도록</a:t>
            </a:r>
            <a:r>
              <a:rPr lang="ko-KR" altLang="en-US" sz="1600" b="1" spc="-41" dirty="0" smtClean="0">
                <a:latin typeface="+mn-ea"/>
                <a:cs typeface="맑은 고딕"/>
              </a:rPr>
              <a:t> </a:t>
            </a:r>
            <a:r>
              <a:rPr lang="ko-KR" altLang="en-US" sz="1600" b="1" spc="-5" dirty="0">
                <a:latin typeface="+mn-ea"/>
                <a:cs typeface="맑은 고딕"/>
              </a:rPr>
              <a:t>하겠습니다</a:t>
            </a:r>
            <a:r>
              <a:rPr lang="en-US" altLang="ko-KR" sz="1600" b="1" spc="-5" dirty="0">
                <a:latin typeface="+mn-ea"/>
                <a:cs typeface="맑은 고딕"/>
              </a:rPr>
              <a:t>.</a:t>
            </a:r>
            <a:endParaRPr lang="ko-KR" altLang="en-US" sz="1600" b="1" dirty="0">
              <a:latin typeface="+mn-ea"/>
              <a:cs typeface="맑은 고딕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5" t="8527" r="13690" b="14851"/>
          <a:stretch/>
        </p:blipFill>
        <p:spPr>
          <a:xfrm>
            <a:off x="2519016" y="1270261"/>
            <a:ext cx="7012474" cy="3875316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6290632" y="4792337"/>
            <a:ext cx="506775" cy="1983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18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272</Words>
  <Application>Microsoft Office PowerPoint</Application>
  <PresentationFormat>와이드스크린</PresentationFormat>
  <Paragraphs>46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맑은 고딕</vt:lpstr>
      <vt:lpstr>Arial</vt:lpstr>
      <vt:lpstr>HY견고딕</vt:lpstr>
      <vt:lpstr>Calibri</vt:lpstr>
      <vt:lpstr>휴먼모음T</vt:lpstr>
      <vt:lpstr>Office 테마</vt:lpstr>
      <vt:lpstr>2021 장애인식개선교육 수강방법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인권센터 장애학생지원실 (csd@ajou.ac.kr / 교내 1540 또는1556)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 인권/성평등 교육 수강방법</dc:title>
  <dc:creator>ajou</dc:creator>
  <cp:lastModifiedBy>ajou</cp:lastModifiedBy>
  <cp:revision>41</cp:revision>
  <dcterms:created xsi:type="dcterms:W3CDTF">2021-09-16T07:34:34Z</dcterms:created>
  <dcterms:modified xsi:type="dcterms:W3CDTF">2021-09-17T05:30:50Z</dcterms:modified>
</cp:coreProperties>
</file>